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966B-F41E-DC46-AE7E-C97A96B4EF15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DC2ED-4999-974D-80B2-A50C6E33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0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6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3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1812-205B-D941-A43A-375CF71DD99B}" type="datetimeFigureOut">
              <a:rPr lang="en-US" smtClean="0"/>
              <a:t>5/13/14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0B19-EE11-7A42-B84B-2B2362EBE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Reproduction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0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Somatic vs. gamete</a:t>
            </a:r>
          </a:p>
          <a:p>
            <a:r>
              <a:rPr lang="en-US" dirty="0" smtClean="0"/>
              <a:t>Haploid vs. diploid</a:t>
            </a:r>
          </a:p>
          <a:p>
            <a:r>
              <a:rPr lang="en-US" dirty="0" smtClean="0"/>
              <a:t>Fertilization</a:t>
            </a:r>
          </a:p>
          <a:p>
            <a:pPr lvl="1"/>
            <a:r>
              <a:rPr lang="en-US" dirty="0" smtClean="0"/>
              <a:t>zygote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84" y="1417638"/>
            <a:ext cx="4170106" cy="52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 </a:t>
            </a:r>
          </a:p>
          <a:p>
            <a:pPr lvl="1"/>
            <a:r>
              <a:rPr lang="en-US" dirty="0" smtClean="0"/>
              <a:t>For each phase</a:t>
            </a:r>
          </a:p>
          <a:p>
            <a:pPr lvl="2"/>
            <a:r>
              <a:rPr lang="en-US" dirty="0" smtClean="0"/>
              <a:t>Nucleus?</a:t>
            </a:r>
          </a:p>
          <a:p>
            <a:pPr lvl="2"/>
            <a:r>
              <a:rPr lang="en-US" dirty="0" smtClean="0"/>
              <a:t>Spindle formed?</a:t>
            </a:r>
          </a:p>
          <a:p>
            <a:pPr lvl="2"/>
            <a:r>
              <a:rPr lang="en-US" dirty="0" smtClean="0"/>
              <a:t>Chromosomes?</a:t>
            </a:r>
            <a:endParaRPr lang="en-US" dirty="0"/>
          </a:p>
          <a:p>
            <a:r>
              <a:rPr lang="en-US" dirty="0" smtClean="0"/>
              <a:t>Comparisons to Mitosis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Meiosis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12" y="1090242"/>
            <a:ext cx="3497741" cy="594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Oogenesis vs. Spermatogenesis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Meiosis</a:t>
            </a:r>
            <a:endParaRPr lang="en-US" dirty="0"/>
          </a:p>
        </p:txBody>
      </p:sp>
      <p:pic>
        <p:nvPicPr>
          <p:cNvPr id="5" name="Picture 1031" descr="Spermatogenesis g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"/>
          <a:stretch>
            <a:fillRect/>
          </a:stretch>
        </p:blipFill>
        <p:spPr bwMode="auto">
          <a:xfrm>
            <a:off x="4509012" y="2239963"/>
            <a:ext cx="4060825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0" descr="Oogenesis 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>
            <a:fillRect/>
          </a:stretch>
        </p:blipFill>
        <p:spPr bwMode="auto">
          <a:xfrm>
            <a:off x="838200" y="2239963"/>
            <a:ext cx="3539558" cy="41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51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Variation</a:t>
            </a:r>
          </a:p>
          <a:p>
            <a:pPr lvl="1"/>
            <a:r>
              <a:rPr lang="en-US" dirty="0" smtClean="0"/>
              <a:t>Independent assortment</a:t>
            </a:r>
          </a:p>
          <a:p>
            <a:pPr lvl="1"/>
            <a:r>
              <a:rPr lang="en-US" dirty="0" smtClean="0"/>
              <a:t>Crossing over</a:t>
            </a:r>
          </a:p>
          <a:p>
            <a:pPr lvl="1"/>
            <a:r>
              <a:rPr lang="en-US" dirty="0" smtClean="0"/>
              <a:t>Random fertilization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Meiosis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2" b="12167"/>
          <a:stretch>
            <a:fillRect/>
          </a:stretch>
        </p:blipFill>
        <p:spPr bwMode="auto">
          <a:xfrm>
            <a:off x="3683703" y="3678757"/>
            <a:ext cx="5003097" cy="29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io_ch11_6121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52" y="1417638"/>
            <a:ext cx="4154748" cy="12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27_09aSpermMeetsEgg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8" y="4576852"/>
            <a:ext cx="2404471" cy="177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91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Nondisjunction</a:t>
            </a:r>
          </a:p>
          <a:p>
            <a:pPr lvl="1"/>
            <a:r>
              <a:rPr lang="en-US" dirty="0" err="1" smtClean="0"/>
              <a:t>Monosomy</a:t>
            </a:r>
            <a:endParaRPr lang="en-US" dirty="0" smtClean="0"/>
          </a:p>
          <a:p>
            <a:pPr lvl="1"/>
            <a:r>
              <a:rPr lang="en-US" dirty="0" smtClean="0"/>
              <a:t>Trisomy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Meiosis</a:t>
            </a:r>
            <a:endParaRPr lang="en-US" dirty="0"/>
          </a:p>
        </p:txBody>
      </p:sp>
      <p:pic>
        <p:nvPicPr>
          <p:cNvPr id="5" name="Picture 2" descr="c15x11nondis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85" y="2351593"/>
            <a:ext cx="5766958" cy="40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46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4: Human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 the path of the gametes</a:t>
            </a:r>
          </a:p>
          <a:p>
            <a:pPr lvl="1"/>
            <a:r>
              <a:rPr lang="en-US" dirty="0" smtClean="0"/>
              <a:t>Male Anatomy</a:t>
            </a:r>
          </a:p>
          <a:p>
            <a:pPr lvl="1"/>
            <a:r>
              <a:rPr lang="en-US" dirty="0" smtClean="0"/>
              <a:t>Female Anatomy</a:t>
            </a:r>
            <a:endParaRPr lang="en-US" dirty="0"/>
          </a:p>
        </p:txBody>
      </p:sp>
      <p:pic>
        <p:nvPicPr>
          <p:cNvPr id="4" name="Picture 6" descr="46-09b-FemaleReproAnat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87" y="2403097"/>
            <a:ext cx="4888992" cy="249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46-08a-MaleReproAnat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2" y="4042825"/>
            <a:ext cx="4949492" cy="264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Hormones related to sperm production</a:t>
            </a:r>
          </a:p>
          <a:p>
            <a:pPr lvl="1"/>
            <a:r>
              <a:rPr lang="en-US" dirty="0" err="1" smtClean="0"/>
              <a:t>GnRH</a:t>
            </a:r>
            <a:endParaRPr lang="en-US" dirty="0" smtClean="0"/>
          </a:p>
          <a:p>
            <a:pPr lvl="1"/>
            <a:r>
              <a:rPr lang="en-US" dirty="0" smtClean="0"/>
              <a:t>FSH</a:t>
            </a:r>
          </a:p>
          <a:p>
            <a:pPr lvl="1"/>
            <a:r>
              <a:rPr lang="en-US" dirty="0" smtClean="0"/>
              <a:t>LH</a:t>
            </a:r>
          </a:p>
          <a:p>
            <a:pPr lvl="1"/>
            <a:r>
              <a:rPr lang="en-US" dirty="0" smtClean="0"/>
              <a:t>Testosterone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4: Human Reproduction</a:t>
            </a:r>
            <a:endParaRPr lang="en-US" dirty="0"/>
          </a:p>
        </p:txBody>
      </p:sp>
      <p:pic>
        <p:nvPicPr>
          <p:cNvPr id="5" name="Picture 4" descr="Macintosh HD:Users:teacher:Desktop:27_04dHormControlTeste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54" y="2159317"/>
            <a:ext cx="3401853" cy="48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45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83" y="1265969"/>
            <a:ext cx="5207151" cy="5029200"/>
          </a:xfrm>
        </p:spPr>
        <p:txBody>
          <a:bodyPr/>
          <a:lstStyle/>
          <a:p>
            <a:r>
              <a:rPr lang="en-US" dirty="0" smtClean="0"/>
              <a:t>Hormones that regulate the female reproductive cycle</a:t>
            </a:r>
          </a:p>
          <a:p>
            <a:pPr lvl="1"/>
            <a:r>
              <a:rPr lang="en-US" dirty="0" smtClean="0"/>
              <a:t>Ovarian cycle</a:t>
            </a:r>
          </a:p>
          <a:p>
            <a:pPr lvl="2"/>
            <a:r>
              <a:rPr lang="en-US" dirty="0" err="1" smtClean="0"/>
              <a:t>GnRH</a:t>
            </a:r>
            <a:endParaRPr lang="en-US" dirty="0" smtClean="0"/>
          </a:p>
          <a:p>
            <a:pPr lvl="2"/>
            <a:r>
              <a:rPr lang="en-US" dirty="0" smtClean="0"/>
              <a:t>FSH</a:t>
            </a:r>
          </a:p>
          <a:p>
            <a:pPr lvl="2"/>
            <a:r>
              <a:rPr lang="en-US" dirty="0" smtClean="0"/>
              <a:t>LH</a:t>
            </a:r>
          </a:p>
          <a:p>
            <a:pPr lvl="1"/>
            <a:r>
              <a:rPr lang="en-US" dirty="0" smtClean="0"/>
              <a:t>Menstrual Cycle</a:t>
            </a:r>
          </a:p>
          <a:p>
            <a:pPr lvl="2"/>
            <a:r>
              <a:rPr lang="en-US" dirty="0" smtClean="0"/>
              <a:t>Estrogen</a:t>
            </a:r>
          </a:p>
          <a:p>
            <a:pPr lvl="2"/>
            <a:r>
              <a:rPr lang="en-US" dirty="0" smtClean="0"/>
              <a:t>Progesterone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4: Human Reproduction</a:t>
            </a:r>
            <a:endParaRPr lang="en-US" dirty="0"/>
          </a:p>
        </p:txBody>
      </p:sp>
      <p:pic>
        <p:nvPicPr>
          <p:cNvPr id="5" name="Picture 3" descr="27_06a_HumFemReproCyc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64" y="1219200"/>
            <a:ext cx="25796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26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Contraception</a:t>
            </a:r>
          </a:p>
          <a:p>
            <a:pPr lvl="1"/>
            <a:r>
              <a:rPr lang="en-US" dirty="0" smtClean="0"/>
              <a:t>Biological Basis</a:t>
            </a:r>
          </a:p>
          <a:p>
            <a:pPr lvl="1"/>
            <a:r>
              <a:rPr lang="en-US" dirty="0" smtClean="0"/>
              <a:t>Examples of</a:t>
            </a:r>
          </a:p>
          <a:p>
            <a:pPr lvl="2"/>
            <a:r>
              <a:rPr lang="en-US" dirty="0" smtClean="0"/>
              <a:t>Physical barriers</a:t>
            </a:r>
          </a:p>
          <a:p>
            <a:pPr lvl="2"/>
            <a:r>
              <a:rPr lang="en-US" dirty="0" smtClean="0"/>
              <a:t>Behavioral</a:t>
            </a:r>
          </a:p>
          <a:p>
            <a:pPr lvl="2"/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4: Human Reproduction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02" y="1211729"/>
            <a:ext cx="3387035" cy="58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6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Fertilization</a:t>
            </a:r>
          </a:p>
          <a:p>
            <a:r>
              <a:rPr lang="en-US" dirty="0" smtClean="0"/>
              <a:t>Early Development</a:t>
            </a:r>
          </a:p>
          <a:p>
            <a:pPr lvl="1"/>
            <a:r>
              <a:rPr lang="en-US" dirty="0" smtClean="0"/>
              <a:t>Blastula</a:t>
            </a:r>
          </a:p>
          <a:p>
            <a:pPr lvl="1"/>
            <a:r>
              <a:rPr lang="en-US" dirty="0" smtClean="0"/>
              <a:t>Gastrula</a:t>
            </a:r>
          </a:p>
          <a:p>
            <a:r>
              <a:rPr lang="en-US" dirty="0" smtClean="0"/>
              <a:t>Implantation</a:t>
            </a:r>
          </a:p>
          <a:p>
            <a:pPr lvl="1"/>
            <a:r>
              <a:rPr lang="en-US" dirty="0" err="1" smtClean="0"/>
              <a:t>hCG</a:t>
            </a:r>
            <a:r>
              <a:rPr lang="en-US" dirty="0" smtClean="0"/>
              <a:t> hormone</a:t>
            </a:r>
          </a:p>
          <a:p>
            <a:r>
              <a:rPr lang="en-US" dirty="0" smtClean="0"/>
              <a:t>Pregnancy</a:t>
            </a:r>
          </a:p>
          <a:p>
            <a:pPr lvl="1"/>
            <a:r>
              <a:rPr lang="en-US" dirty="0" smtClean="0"/>
              <a:t>Roll of the placenta</a:t>
            </a:r>
          </a:p>
          <a:p>
            <a:pPr lvl="1"/>
            <a:r>
              <a:rPr lang="en-US" dirty="0" smtClean="0"/>
              <a:t>Trimester highlights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4: Human Reproduction</a:t>
            </a:r>
            <a:endParaRPr lang="en-US" dirty="0"/>
          </a:p>
        </p:txBody>
      </p:sp>
      <p:pic>
        <p:nvPicPr>
          <p:cNvPr id="5" name="Picture 3" descr="27_15fPlacentaFormed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23" y="1371600"/>
            <a:ext cx="32861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1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1: Introduction to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reproduction vs. Asexual reproduction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Advantages vs. disadvantages</a:t>
            </a:r>
          </a:p>
          <a:p>
            <a:pPr lvl="1"/>
            <a:r>
              <a:rPr lang="en-US" dirty="0" smtClean="0"/>
              <a:t>Variation</a:t>
            </a:r>
          </a:p>
          <a:p>
            <a:pPr lvl="1"/>
            <a:endParaRPr lang="en-US" dirty="0"/>
          </a:p>
        </p:txBody>
      </p:sp>
      <p:pic>
        <p:nvPicPr>
          <p:cNvPr id="4" name="Picture 3" descr="ameo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23" y="3915120"/>
            <a:ext cx="35814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perm-and-eg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28" y="3325152"/>
            <a:ext cx="2606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technology</a:t>
            </a:r>
          </a:p>
          <a:p>
            <a:pPr lvl="1"/>
            <a:r>
              <a:rPr lang="en-US" dirty="0" smtClean="0"/>
              <a:t>IVF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4: Human Reproduction</a:t>
            </a:r>
            <a:endParaRPr lang="en-US" dirty="0"/>
          </a:p>
        </p:txBody>
      </p:sp>
      <p:pic>
        <p:nvPicPr>
          <p:cNvPr id="5" name="Picture 4" descr="vi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82" y="2257195"/>
            <a:ext cx="6393844" cy="459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1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Twins</a:t>
            </a:r>
          </a:p>
          <a:p>
            <a:pPr lvl="1"/>
            <a:r>
              <a:rPr lang="en-US" dirty="0" smtClean="0"/>
              <a:t>Monozygotic</a:t>
            </a:r>
          </a:p>
          <a:p>
            <a:pPr lvl="1"/>
            <a:r>
              <a:rPr lang="en-US" dirty="0" smtClean="0"/>
              <a:t>Dizygotic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4: Human Reproduction</a:t>
            </a:r>
            <a:endParaRPr lang="en-US" dirty="0"/>
          </a:p>
        </p:txBody>
      </p:sp>
      <p:pic>
        <p:nvPicPr>
          <p:cNvPr id="5" name="Picture 3" descr="t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1417638"/>
            <a:ext cx="49085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9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5: Seed Plant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Flower anatomy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03" y="1417638"/>
            <a:ext cx="44783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9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69669" cy="4934014"/>
          </a:xfrm>
        </p:spPr>
        <p:txBody>
          <a:bodyPr/>
          <a:lstStyle/>
          <a:p>
            <a:r>
              <a:rPr lang="en-US" dirty="0" smtClean="0"/>
              <a:t>Life cycle </a:t>
            </a:r>
          </a:p>
          <a:p>
            <a:pPr lvl="1"/>
            <a:r>
              <a:rPr lang="en-US" dirty="0" smtClean="0"/>
              <a:t>Meiosis</a:t>
            </a:r>
          </a:p>
          <a:p>
            <a:pPr lvl="1"/>
            <a:r>
              <a:rPr lang="en-US" dirty="0" smtClean="0"/>
              <a:t>Pollination</a:t>
            </a:r>
          </a:p>
          <a:p>
            <a:pPr lvl="1"/>
            <a:r>
              <a:rPr lang="en-US" dirty="0" smtClean="0"/>
              <a:t>Double Fertilization</a:t>
            </a:r>
          </a:p>
          <a:p>
            <a:pPr lvl="1"/>
            <a:r>
              <a:rPr lang="en-US" dirty="0" smtClean="0"/>
              <a:t>Seeds vs. fruits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ermination</a:t>
            </a:r>
          </a:p>
          <a:p>
            <a:pPr lvl="1"/>
            <a:endParaRPr lang="en-US" dirty="0"/>
          </a:p>
        </p:txBody>
      </p:sp>
      <p:pic>
        <p:nvPicPr>
          <p:cNvPr id="4" name="Picture 1" descr="139450_Angiosperm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62" y="1600200"/>
            <a:ext cx="5731539" cy="40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5: Seed Plant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0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organization</a:t>
            </a:r>
          </a:p>
          <a:p>
            <a:pPr lvl="1"/>
            <a:r>
              <a:rPr lang="en-US" dirty="0" smtClean="0"/>
              <a:t>Chromatin</a:t>
            </a:r>
          </a:p>
          <a:p>
            <a:pPr lvl="1"/>
            <a:r>
              <a:rPr lang="en-US" dirty="0" smtClean="0"/>
              <a:t>Chromosome</a:t>
            </a:r>
          </a:p>
          <a:p>
            <a:pPr lvl="2"/>
            <a:r>
              <a:rPr lang="en-US" dirty="0" smtClean="0"/>
              <a:t>Replicated vs. </a:t>
            </a:r>
            <a:r>
              <a:rPr lang="en-US" dirty="0" err="1" smtClean="0"/>
              <a:t>unreplicated</a:t>
            </a:r>
            <a:endParaRPr lang="en-US" dirty="0" smtClean="0"/>
          </a:p>
          <a:p>
            <a:pPr lvl="2"/>
            <a:r>
              <a:rPr lang="en-US" dirty="0" smtClean="0"/>
              <a:t>Homologous pairs</a:t>
            </a:r>
          </a:p>
          <a:p>
            <a:pPr lvl="2"/>
            <a:r>
              <a:rPr lang="en-US" dirty="0" smtClean="0"/>
              <a:t>Sister chromatids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1: Introduction to the Cell Cycle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20" y="1417638"/>
            <a:ext cx="3880080" cy="52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0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Karyotype</a:t>
            </a:r>
          </a:p>
          <a:p>
            <a:pPr lvl="1"/>
            <a:r>
              <a:rPr lang="en-US" dirty="0" smtClean="0"/>
              <a:t>Autosomes vs. sex chromosomes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1: Introduction to the Cell Cycle</a:t>
            </a:r>
            <a:endParaRPr lang="en-US" dirty="0"/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63" y="2684927"/>
            <a:ext cx="5564097" cy="417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</a:p>
          <a:p>
            <a:pPr lvl="1"/>
            <a:r>
              <a:rPr lang="en-US" dirty="0" smtClean="0"/>
              <a:t>Interphase</a:t>
            </a:r>
          </a:p>
          <a:p>
            <a:pPr lvl="2"/>
            <a:r>
              <a:rPr lang="en-US" dirty="0" smtClean="0"/>
              <a:t>G</a:t>
            </a:r>
            <a:r>
              <a:rPr lang="en-US" baseline="-25000" dirty="0" smtClean="0"/>
              <a:t>1</a:t>
            </a:r>
          </a:p>
          <a:p>
            <a:pPr lvl="2"/>
            <a:r>
              <a:rPr lang="en-US" dirty="0" smtClean="0"/>
              <a:t>S</a:t>
            </a:r>
          </a:p>
          <a:p>
            <a:pPr lvl="2"/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Mitosis (M)</a:t>
            </a:r>
          </a:p>
          <a:p>
            <a:pPr lvl="1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1: Introduction to the Cell Cycle</a:t>
            </a:r>
            <a:endParaRPr lang="en-US" dirty="0"/>
          </a:p>
        </p:txBody>
      </p:sp>
      <p:pic>
        <p:nvPicPr>
          <p:cNvPr id="5" name="Picture 5" descr="cellcyc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19" y="3232263"/>
            <a:ext cx="5700756" cy="362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88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</a:p>
          <a:p>
            <a:pPr lvl="1"/>
            <a:r>
              <a:rPr lang="en-US" dirty="0" smtClean="0"/>
              <a:t>For each phase</a:t>
            </a:r>
          </a:p>
          <a:p>
            <a:pPr lvl="2"/>
            <a:r>
              <a:rPr lang="en-US" dirty="0" smtClean="0"/>
              <a:t>Nucleus?</a:t>
            </a:r>
          </a:p>
          <a:p>
            <a:pPr lvl="2"/>
            <a:r>
              <a:rPr lang="en-US" dirty="0" smtClean="0"/>
              <a:t>Spindle formed?</a:t>
            </a:r>
          </a:p>
          <a:p>
            <a:pPr lvl="2"/>
            <a:r>
              <a:rPr lang="en-US" dirty="0" smtClean="0"/>
              <a:t>Chromosomes?</a:t>
            </a:r>
          </a:p>
          <a:p>
            <a:pPr lvl="1"/>
            <a:r>
              <a:rPr lang="en-US" dirty="0" smtClean="0"/>
              <a:t>Cytokinesis</a:t>
            </a:r>
          </a:p>
          <a:p>
            <a:pPr lvl="2"/>
            <a:r>
              <a:rPr lang="en-US" dirty="0" smtClean="0"/>
              <a:t>Plant vs. animal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1: Introduction to the Cell Cycle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34" y="1917719"/>
            <a:ext cx="5100422" cy="38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76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2: Regulation of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factors</a:t>
            </a:r>
          </a:p>
          <a:p>
            <a:r>
              <a:rPr lang="en-US" dirty="0" smtClean="0"/>
              <a:t>Density dependent division</a:t>
            </a:r>
          </a:p>
          <a:p>
            <a:r>
              <a:rPr lang="en-US" dirty="0" smtClean="0"/>
              <a:t>Anchorage</a:t>
            </a:r>
            <a:endParaRPr lang="en-US" dirty="0"/>
          </a:p>
        </p:txBody>
      </p:sp>
      <p:pic>
        <p:nvPicPr>
          <p:cNvPr id="4" name="Picture 3" descr="crukmig_1000img-121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96" y="2703162"/>
            <a:ext cx="3639059" cy="368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9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cycle check points</a:t>
            </a:r>
          </a:p>
          <a:p>
            <a:pPr lvl="1"/>
            <a:r>
              <a:rPr lang="en-US" dirty="0" smtClean="0"/>
              <a:t>Middle of G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End of G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Metaphase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2: Regulation of the Cell Cycle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133984"/>
            <a:ext cx="5207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5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093705" cy="5101129"/>
          </a:xfrm>
        </p:spPr>
        <p:txBody>
          <a:bodyPr/>
          <a:lstStyle/>
          <a:p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Uncontrolled cell division</a:t>
            </a:r>
          </a:p>
          <a:p>
            <a:pPr lvl="1"/>
            <a:r>
              <a:rPr lang="en-US" dirty="0" smtClean="0"/>
              <a:t>Relationship to the cell cycle</a:t>
            </a:r>
          </a:p>
          <a:p>
            <a:pPr lvl="1"/>
            <a:r>
              <a:rPr lang="en-US" dirty="0" smtClean="0"/>
              <a:t>Causes </a:t>
            </a:r>
          </a:p>
          <a:p>
            <a:pPr lvl="1"/>
            <a:r>
              <a:rPr lang="en-US" dirty="0" smtClean="0"/>
              <a:t>Tumors</a:t>
            </a:r>
          </a:p>
          <a:p>
            <a:pPr lvl="2"/>
            <a:r>
              <a:rPr lang="en-US" dirty="0" smtClean="0"/>
              <a:t>Benign vs. Malignant</a:t>
            </a:r>
          </a:p>
          <a:p>
            <a:pPr lvl="2"/>
            <a:r>
              <a:rPr lang="en-US" dirty="0" smtClean="0"/>
              <a:t>Metastasize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2: Regulation of the Cell Cycle</a:t>
            </a:r>
            <a:endParaRPr lang="en-US" dirty="0"/>
          </a:p>
        </p:txBody>
      </p:sp>
      <p:pic>
        <p:nvPicPr>
          <p:cNvPr id="5" name="Picture 5" descr="cancer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681" y="1417638"/>
            <a:ext cx="5000338" cy="52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94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344</Words>
  <Application>Microsoft Macintosh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Unit 5: Reproduction </vt:lpstr>
      <vt:lpstr>Topic 1: Introduction to the Cell Cycle</vt:lpstr>
      <vt:lpstr>Topic 1: Introduction to the Cell Cycle</vt:lpstr>
      <vt:lpstr>Topic 1: Introduction to the Cell Cycle</vt:lpstr>
      <vt:lpstr>Topic 1: Introduction to the Cell Cycle</vt:lpstr>
      <vt:lpstr>Topic 1: Introduction to the Cell Cycle</vt:lpstr>
      <vt:lpstr>Topic 2: Regulation of the Cell Cycle</vt:lpstr>
      <vt:lpstr>Topic 2: Regulation of the Cell Cycle</vt:lpstr>
      <vt:lpstr>Topic 2: Regulation of the Cell Cycle</vt:lpstr>
      <vt:lpstr>Topic 3: Meiosis</vt:lpstr>
      <vt:lpstr>Topic 3: Meiosis</vt:lpstr>
      <vt:lpstr>Topic 3: Meiosis</vt:lpstr>
      <vt:lpstr>Topic 3: Meiosis</vt:lpstr>
      <vt:lpstr>Topic 3: Meiosis</vt:lpstr>
      <vt:lpstr>Topic 4: Human Reproduction</vt:lpstr>
      <vt:lpstr>Topic 4: Human Reproduction</vt:lpstr>
      <vt:lpstr>Topic 4: Human Reproduction</vt:lpstr>
      <vt:lpstr>Topic 4: Human Reproduction</vt:lpstr>
      <vt:lpstr>Topic 4: Human Reproduction</vt:lpstr>
      <vt:lpstr>Topic 4: Human Reproduction</vt:lpstr>
      <vt:lpstr>Topic 4: Human Reproduction</vt:lpstr>
      <vt:lpstr>Topic 5: Seed Plant Reproduction</vt:lpstr>
      <vt:lpstr>Topic 5: Seed Plant Reproduction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Reproduction </dc:title>
  <dc:creator>bradkozel</dc:creator>
  <cp:lastModifiedBy>bradkozel</cp:lastModifiedBy>
  <cp:revision>24</cp:revision>
  <cp:lastPrinted>2013-05-14T12:13:01Z</cp:lastPrinted>
  <dcterms:created xsi:type="dcterms:W3CDTF">2013-05-14T11:30:02Z</dcterms:created>
  <dcterms:modified xsi:type="dcterms:W3CDTF">2014-05-13T18:17:11Z</dcterms:modified>
</cp:coreProperties>
</file>