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69C06D-4ED8-42C6-905D-CA84CA1B6CBF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Thursday, April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Thursday, April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8CDC4-3D19-4983-B478-82F6B8E5AB66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62300D-25B3-4603-86C9-4CB776489F00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2DC50-D5DB-4F94-B367-9876CD2C4012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2EB412-E790-42EA-81FE-2925D3A43D91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B385921-A91A-409C-921C-0E0EC1E750EC}" type="datetime2">
              <a:rPr lang="en-US" smtClean="0"/>
              <a:t>Thursday, April 10,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 Review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5: Gene 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8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5-2: History of DNA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Observation vs. Inference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69651"/>
              </p:ext>
            </p:extLst>
          </p:nvPr>
        </p:nvGraphicFramePr>
        <p:xfrm>
          <a:off x="331372" y="1678548"/>
          <a:ext cx="8538308" cy="5246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577"/>
                <a:gridCol w="2134577"/>
                <a:gridCol w="2134577"/>
                <a:gridCol w="2134577"/>
              </a:tblGrid>
              <a:tr h="2908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Experiment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Question?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Observation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Conclusions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13817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Frederick</a:t>
                      </a:r>
                      <a:r>
                        <a:rPr lang="en-US" sz="1800" baseline="0" dirty="0" smtClean="0"/>
                        <a:t> Griffith</a:t>
                      </a:r>
                    </a:p>
                    <a:p>
                      <a:r>
                        <a:rPr lang="en-US" sz="1800" baseline="0" dirty="0" smtClean="0"/>
                        <a:t>(R, S bacteria effects on mice)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What</a:t>
                      </a:r>
                      <a:r>
                        <a:rPr lang="en-US" sz="1800" baseline="0" dirty="0" smtClean="0"/>
                        <a:t> causes virulence in bacteria?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</a:t>
                      </a:r>
                      <a:r>
                        <a:rPr lang="en-US" sz="1800" baseline="0" dirty="0" smtClean="0"/>
                        <a:t> strain bacteria transform into living S bacteria in the presence of dead S bacteria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Virulence</a:t>
                      </a:r>
                      <a:r>
                        <a:rPr lang="en-US" sz="1800" baseline="0" dirty="0" smtClean="0"/>
                        <a:t> was transferred from S to R bacteria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15999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Oswald Avery (Griffith’s exp. with enzymes)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What is being transferred</a:t>
                      </a:r>
                      <a:r>
                        <a:rPr lang="en-US" sz="1800" baseline="0" dirty="0" smtClean="0"/>
                        <a:t> from S to R bacteria?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Dead</a:t>
                      </a:r>
                      <a:r>
                        <a:rPr lang="en-US" sz="1800" baseline="0" dirty="0" smtClean="0"/>
                        <a:t> S bacteria do not transfer virulence when DNA is digested with an enzyme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DNA</a:t>
                      </a:r>
                      <a:r>
                        <a:rPr lang="en-US" sz="1800" baseline="0" dirty="0" smtClean="0"/>
                        <a:t> is the molecule for information transfer (molecule of inheritance), not protein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18181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Hershey and Chase</a:t>
                      </a:r>
                    </a:p>
                    <a:p>
                      <a:r>
                        <a:rPr lang="en-US" sz="1800" dirty="0" smtClean="0"/>
                        <a:t>(bacteriophages)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What type of molecule is injected</a:t>
                      </a:r>
                      <a:r>
                        <a:rPr lang="en-US" sz="1800" baseline="0" dirty="0" smtClean="0"/>
                        <a:t> into bacteria (DNA or protein)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Radioactive DNA found inside</a:t>
                      </a:r>
                      <a:r>
                        <a:rPr lang="en-US" sz="1800" baseline="0" dirty="0" smtClean="0"/>
                        <a:t> of bacteria, radioactive protein found outside of bacteria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DNA</a:t>
                      </a:r>
                      <a:r>
                        <a:rPr lang="en-US" sz="1800" baseline="0" dirty="0" smtClean="0"/>
                        <a:t> is the molecule for information transfer (molecule of inheritance), not protein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75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5-3: Modeling DNA and Replication</a:t>
            </a:r>
            <a:endParaRPr lang="en-US" dirty="0"/>
          </a:p>
        </p:txBody>
      </p:sp>
      <p:pic>
        <p:nvPicPr>
          <p:cNvPr id="4" name="Picture 3" descr="DNA_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11" y="1471247"/>
            <a:ext cx="6565074" cy="51049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78000" y="2774462"/>
            <a:ext cx="2754923" cy="13090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3" idx="2"/>
          </p:cNvCxnSpPr>
          <p:nvPr/>
        </p:nvCxnSpPr>
        <p:spPr>
          <a:xfrm flipV="1">
            <a:off x="488462" y="3429001"/>
            <a:ext cx="1289538" cy="302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225" y="3753284"/>
            <a:ext cx="121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nucleotide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32769" y="1613879"/>
            <a:ext cx="976923" cy="11605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42863" y="1613879"/>
            <a:ext cx="1158675" cy="560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67077" y="1643130"/>
            <a:ext cx="7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sugar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55846" y="5236307"/>
            <a:ext cx="976923" cy="7033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84190" y="5797060"/>
            <a:ext cx="1125502" cy="592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59643" y="6389077"/>
            <a:ext cx="190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Nitrogenous base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23311" y="2012463"/>
            <a:ext cx="1279920" cy="918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1805300"/>
            <a:ext cx="160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Covalent bond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048000" y="5797061"/>
            <a:ext cx="1348154" cy="592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59538" y="6351899"/>
            <a:ext cx="18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Hydrogen bonds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959643" y="3419231"/>
            <a:ext cx="562665" cy="7033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522308" y="3831438"/>
            <a:ext cx="429846" cy="592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85831" y="4423454"/>
            <a:ext cx="123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phosphate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12" grpId="0"/>
      <p:bldP spid="13" grpId="0" animBg="1"/>
      <p:bldP spid="17" grpId="0"/>
      <p:bldP spid="20" grpId="0"/>
      <p:bldP spid="24" grpId="0"/>
      <p:bldP spid="25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5-3: Modeling DNA and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</a:p>
          <a:p>
            <a:pPr lvl="1"/>
            <a:r>
              <a:rPr lang="en-US" dirty="0" smtClean="0"/>
              <a:t>DNA </a:t>
            </a:r>
            <a:r>
              <a:rPr lang="en-US" dirty="0" smtClean="0"/>
              <a:t>Polymerase</a:t>
            </a:r>
          </a:p>
          <a:p>
            <a:pPr lvl="1"/>
            <a:r>
              <a:rPr lang="en-US" dirty="0" smtClean="0"/>
              <a:t>Helicase</a:t>
            </a:r>
          </a:p>
          <a:p>
            <a:pPr lvl="1"/>
            <a:r>
              <a:rPr lang="en-US" dirty="0" smtClean="0"/>
              <a:t>Occurs in the nucleus</a:t>
            </a:r>
          </a:p>
          <a:p>
            <a:pPr lvl="1"/>
            <a:r>
              <a:rPr lang="en-US" dirty="0" smtClean="0"/>
              <a:t>Occurs before cell division</a:t>
            </a:r>
          </a:p>
          <a:p>
            <a:pPr lvl="1"/>
            <a:r>
              <a:rPr lang="en-US" dirty="0" smtClean="0"/>
              <a:t>Base Pairing</a:t>
            </a:r>
          </a:p>
          <a:p>
            <a:pPr lvl="2"/>
            <a:r>
              <a:rPr lang="en-US" dirty="0" smtClean="0"/>
              <a:t>A-T</a:t>
            </a:r>
          </a:p>
          <a:p>
            <a:pPr lvl="2"/>
            <a:r>
              <a:rPr lang="en-US" dirty="0" smtClean="0"/>
              <a:t>G-C</a:t>
            </a:r>
            <a:endParaRPr lang="en-US" dirty="0"/>
          </a:p>
        </p:txBody>
      </p:sp>
      <p:pic>
        <p:nvPicPr>
          <p:cNvPr id="4" name="Picture 3" descr="dna_replic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15" y="1560635"/>
            <a:ext cx="4064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8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5-5: Genes, Proteins and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</a:rPr>
              <a:t>Genotype - Letters in your DNA</a:t>
            </a:r>
          </a:p>
          <a:p>
            <a:pPr lvl="1"/>
            <a:r>
              <a:rPr lang="en-US" sz="2600" dirty="0">
                <a:latin typeface="Arial" charset="0"/>
                <a:ea typeface="ＭＳ Ｐゴシック" charset="0"/>
              </a:rPr>
              <a:t>Ex. Gene mutation that causes sickle cell</a:t>
            </a:r>
          </a:p>
          <a:p>
            <a:r>
              <a:rPr lang="en-US" sz="2800" dirty="0">
                <a:latin typeface="Arial" charset="0"/>
                <a:ea typeface="ＭＳ Ｐゴシック" charset="0"/>
              </a:rPr>
              <a:t>Phenotype - physical trait or characteristics</a:t>
            </a:r>
          </a:p>
          <a:p>
            <a:pPr lvl="1"/>
            <a:r>
              <a:rPr lang="en-US" sz="2600" dirty="0">
                <a:latin typeface="Arial" charset="0"/>
                <a:ea typeface="ＭＳ Ｐゴシック" charset="0"/>
              </a:rPr>
              <a:t>Ex: Symptoms of Sickle Cell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769947"/>
            <a:ext cx="4803028" cy="2935184"/>
          </a:xfrm>
          <a:prstGeom prst="rect">
            <a:avLst/>
          </a:prstGeom>
        </p:spPr>
      </p:pic>
      <p:pic>
        <p:nvPicPr>
          <p:cNvPr id="5" name="Picture 4" descr="sickled red blood cel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4101938"/>
            <a:ext cx="4220308" cy="21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8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 5-6: A Closer Look at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</a:p>
          <a:p>
            <a:pPr lvl="1"/>
            <a:r>
              <a:rPr lang="en-US" dirty="0" smtClean="0"/>
              <a:t>DNA to mRNA</a:t>
            </a:r>
          </a:p>
          <a:p>
            <a:pPr lvl="1"/>
            <a:r>
              <a:rPr lang="en-US" dirty="0" smtClean="0"/>
              <a:t>Base pairing rules</a:t>
            </a:r>
          </a:p>
          <a:p>
            <a:pPr lvl="2"/>
            <a:r>
              <a:rPr lang="en-US" dirty="0" smtClean="0"/>
              <a:t>C-G</a:t>
            </a:r>
          </a:p>
          <a:p>
            <a:pPr lvl="2"/>
            <a:r>
              <a:rPr lang="en-US" dirty="0" smtClean="0"/>
              <a:t>A-T(U)</a:t>
            </a:r>
          </a:p>
          <a:p>
            <a:r>
              <a:rPr lang="en-US" dirty="0" smtClean="0"/>
              <a:t>Translation</a:t>
            </a:r>
          </a:p>
          <a:p>
            <a:pPr lvl="1"/>
            <a:r>
              <a:rPr lang="en-US" dirty="0" smtClean="0"/>
              <a:t>Codon</a:t>
            </a:r>
          </a:p>
          <a:p>
            <a:pPr lvl="1"/>
            <a:r>
              <a:rPr lang="en-US" dirty="0" smtClean="0"/>
              <a:t>Genetic Code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46" y="1298448"/>
            <a:ext cx="4331629" cy="50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15" y="3899039"/>
            <a:ext cx="2301631" cy="29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3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Journal 5-6: A Closer Look at Protein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</a:p>
          <a:p>
            <a:pPr lvl="1"/>
            <a:r>
              <a:rPr lang="en-US" dirty="0" smtClean="0"/>
              <a:t>Point mutation</a:t>
            </a:r>
          </a:p>
          <a:p>
            <a:pPr lvl="1"/>
            <a:r>
              <a:rPr lang="en-US" dirty="0" err="1" smtClean="0"/>
              <a:t>Frameshift</a:t>
            </a:r>
            <a:r>
              <a:rPr lang="en-US" dirty="0" smtClean="0"/>
              <a:t> mutation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70" y="1683074"/>
            <a:ext cx="2908888" cy="429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80" y="1683074"/>
            <a:ext cx="2794995" cy="429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6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Protein Synthesis (Gene Expression) is a biochemical process</a:t>
            </a:r>
          </a:p>
          <a:p>
            <a:r>
              <a:rPr lang="en-US" dirty="0" smtClean="0"/>
              <a:t>Transcription</a:t>
            </a:r>
          </a:p>
          <a:p>
            <a:pPr lvl="1"/>
            <a:r>
              <a:rPr lang="en-US" dirty="0" smtClean="0"/>
              <a:t>Occurs in the nucleus</a:t>
            </a:r>
          </a:p>
          <a:p>
            <a:pPr lvl="1"/>
            <a:r>
              <a:rPr lang="en-US" dirty="0" smtClean="0"/>
              <a:t>RNA polymerase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Journal 5-6: A Closer Look at Protein Synthesis</a:t>
            </a:r>
          </a:p>
        </p:txBody>
      </p:sp>
      <p:pic>
        <p:nvPicPr>
          <p:cNvPr id="2049" name="Picture 1" descr="tran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6" y="1778000"/>
            <a:ext cx="5072640" cy="474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9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Protein Synthesis (Gene Expression) is a biochemical process</a:t>
            </a:r>
          </a:p>
          <a:p>
            <a:r>
              <a:rPr lang="en-US" dirty="0" smtClean="0"/>
              <a:t>Translation</a:t>
            </a:r>
          </a:p>
          <a:p>
            <a:pPr lvl="1"/>
            <a:r>
              <a:rPr lang="en-US" dirty="0" smtClean="0"/>
              <a:t>Occurs in the cytoplasm </a:t>
            </a:r>
          </a:p>
          <a:p>
            <a:pPr lvl="1"/>
            <a:r>
              <a:rPr lang="en-US" dirty="0" smtClean="0"/>
              <a:t>Ribosome </a:t>
            </a:r>
          </a:p>
          <a:p>
            <a:pPr lvl="1"/>
            <a:r>
              <a:rPr lang="en-US" dirty="0" err="1" smtClean="0"/>
              <a:t>tRNA</a:t>
            </a:r>
            <a:endParaRPr lang="en-US" dirty="0" smtClean="0"/>
          </a:p>
          <a:p>
            <a:pPr lvl="2"/>
            <a:r>
              <a:rPr lang="en-US" dirty="0" smtClean="0"/>
              <a:t>Codon – anticodon</a:t>
            </a:r>
          </a:p>
          <a:p>
            <a:pPr marL="342202" lvl="2" indent="0">
              <a:buNone/>
            </a:pPr>
            <a:endParaRPr lang="en-US" dirty="0" smtClean="0"/>
          </a:p>
          <a:p>
            <a:pPr marL="342202" lvl="2" indent="0">
              <a:buNone/>
            </a:pPr>
            <a:r>
              <a:rPr lang="en-US" dirty="0" smtClean="0"/>
              <a:t>A – amino acid</a:t>
            </a:r>
          </a:p>
          <a:p>
            <a:pPr marL="342202" lvl="2" indent="0">
              <a:buNone/>
            </a:pPr>
            <a:r>
              <a:rPr lang="en-US" dirty="0" smtClean="0"/>
              <a:t>B – </a:t>
            </a:r>
            <a:r>
              <a:rPr lang="en-US" dirty="0" err="1" smtClean="0"/>
              <a:t>tRNA</a:t>
            </a:r>
            <a:endParaRPr lang="en-US" dirty="0" smtClean="0"/>
          </a:p>
          <a:p>
            <a:pPr marL="342202" lvl="2" indent="0">
              <a:buNone/>
            </a:pPr>
            <a:r>
              <a:rPr lang="en-US" dirty="0" smtClean="0"/>
              <a:t>C – anticodon</a:t>
            </a:r>
          </a:p>
          <a:p>
            <a:pPr marL="342202" lvl="2" indent="0">
              <a:buNone/>
            </a:pPr>
            <a:r>
              <a:rPr lang="en-US" dirty="0" smtClean="0"/>
              <a:t>D – Codon</a:t>
            </a:r>
          </a:p>
          <a:p>
            <a:pPr marL="342202" lvl="2" indent="0">
              <a:buNone/>
            </a:pPr>
            <a:r>
              <a:rPr lang="en-US" dirty="0" smtClean="0"/>
              <a:t>E – mRNA</a:t>
            </a:r>
          </a:p>
          <a:p>
            <a:pPr marL="342202" lvl="2" indent="0">
              <a:buNone/>
            </a:pPr>
            <a:r>
              <a:rPr lang="en-US" dirty="0" smtClean="0"/>
              <a:t>F – Ribosome</a:t>
            </a:r>
          </a:p>
          <a:p>
            <a:pPr marL="342202" lvl="2" indent="0">
              <a:buNone/>
            </a:pPr>
            <a:r>
              <a:rPr lang="en-US" dirty="0" smtClean="0"/>
              <a:t>G – polypeptide (amino acid chain)</a:t>
            </a:r>
          </a:p>
          <a:p>
            <a:pPr marL="342202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Journal 5-6: A Closer Look at Protein Synthesis</a:t>
            </a:r>
          </a:p>
        </p:txBody>
      </p:sp>
      <p:pic>
        <p:nvPicPr>
          <p:cNvPr id="3073" name="Picture 1" descr="translation_lette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80" y="1812735"/>
            <a:ext cx="5314120" cy="39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91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34</TotalTime>
  <Words>376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Unit 5: Gene Action </vt:lpstr>
      <vt:lpstr>Journal 5-2: History of DNA</vt:lpstr>
      <vt:lpstr>Journal 5-3: Modeling DNA and Replication</vt:lpstr>
      <vt:lpstr>Journal 5-3: Modeling DNA and Replication</vt:lpstr>
      <vt:lpstr>Journal 5-5: Genes, Proteins and Disease </vt:lpstr>
      <vt:lpstr>Journal 5-6: A Closer Look at Protein Synthesis</vt:lpstr>
      <vt:lpstr>Journal 5-6: A Closer Look at Protein Synthesis</vt:lpstr>
      <vt:lpstr>Journal 5-6: A Closer Look at Protein Synthesis</vt:lpstr>
      <vt:lpstr>Journal 5-6: A Closer Look at Protein Synthesis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Gene Action </dc:title>
  <dc:creator>bradkozel</dc:creator>
  <cp:lastModifiedBy>bradkozel</cp:lastModifiedBy>
  <cp:revision>12</cp:revision>
  <dcterms:created xsi:type="dcterms:W3CDTF">2014-04-09T19:02:26Z</dcterms:created>
  <dcterms:modified xsi:type="dcterms:W3CDTF">2014-04-10T11:30:43Z</dcterms:modified>
</cp:coreProperties>
</file>