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5A6D46-521F-E847-ACCC-159E3955FFA7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6EF18C-D800-A946-8300-6DDD35F978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Review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Internal Environment -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4-6: Regulating the Internal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8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body systems work together to maintain homeostasis</a:t>
            </a:r>
          </a:p>
          <a:p>
            <a:pPr lvl="1"/>
            <a:r>
              <a:rPr lang="en-US" dirty="0" smtClean="0"/>
              <a:t>Circulatory –heart and vessels</a:t>
            </a:r>
          </a:p>
          <a:p>
            <a:pPr lvl="1"/>
            <a:r>
              <a:rPr lang="en-US" dirty="0" smtClean="0"/>
              <a:t>Respiratory – lungs and alveoli</a:t>
            </a:r>
          </a:p>
          <a:p>
            <a:pPr lvl="1"/>
            <a:r>
              <a:rPr lang="en-US" dirty="0" smtClean="0"/>
              <a:t>Urinary – kidney and nephron</a:t>
            </a:r>
          </a:p>
          <a:p>
            <a:pPr lvl="1"/>
            <a:r>
              <a:rPr lang="en-US" dirty="0" smtClean="0"/>
              <a:t>Digestive – small intestine and microvilli </a:t>
            </a:r>
          </a:p>
          <a:p>
            <a:r>
              <a:rPr lang="en-US" dirty="0" smtClean="0"/>
              <a:t>Exchange of substances</a:t>
            </a:r>
          </a:p>
          <a:p>
            <a:pPr lvl="1"/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Carbon dioxide</a:t>
            </a:r>
          </a:p>
          <a:p>
            <a:pPr lvl="1"/>
            <a:r>
              <a:rPr lang="en-US" dirty="0" smtClean="0"/>
              <a:t>Wastes</a:t>
            </a:r>
          </a:p>
          <a:p>
            <a:pPr lvl="1"/>
            <a:r>
              <a:rPr lang="en-US" dirty="0" smtClean="0"/>
              <a:t>Nutrients</a:t>
            </a:r>
          </a:p>
          <a:p>
            <a:r>
              <a:rPr lang="en-US" dirty="0" smtClean="0"/>
              <a:t>What are the locations of exchange?</a:t>
            </a:r>
          </a:p>
          <a:p>
            <a:pPr lvl="1"/>
            <a:r>
              <a:rPr lang="en-US" dirty="0" smtClean="0"/>
              <a:t>Example of Diffusion across membranes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picture-of-alveo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3" y="2225338"/>
            <a:ext cx="2712969" cy="26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4-1: Can you stand the Heat?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Environment</a:t>
            </a:r>
          </a:p>
          <a:p>
            <a:pPr lvl="1"/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Tissues</a:t>
            </a:r>
          </a:p>
          <a:p>
            <a:pPr lvl="1"/>
            <a:r>
              <a:rPr lang="en-US" dirty="0" smtClean="0"/>
              <a:t>Body Systems</a:t>
            </a:r>
          </a:p>
          <a:p>
            <a:r>
              <a:rPr lang="en-US" dirty="0" smtClean="0"/>
              <a:t>Homeostasis</a:t>
            </a:r>
            <a:endParaRPr lang="en-US" dirty="0"/>
          </a:p>
        </p:txBody>
      </p:sp>
      <p:pic>
        <p:nvPicPr>
          <p:cNvPr id="4" name="Picture 3" descr="els_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41" y="1752600"/>
            <a:ext cx="3859656" cy="49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2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4-1: Egg Osmosis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egg is a single cell</a:t>
            </a:r>
          </a:p>
          <a:p>
            <a:pPr lvl="1"/>
            <a:r>
              <a:rPr lang="en-US" dirty="0" smtClean="0"/>
              <a:t>Maintains a constant eternal environment</a:t>
            </a:r>
          </a:p>
          <a:p>
            <a:pPr lvl="1"/>
            <a:r>
              <a:rPr lang="en-US" dirty="0" smtClean="0"/>
              <a:t>Osmosis </a:t>
            </a:r>
          </a:p>
          <a:p>
            <a:pPr lvl="1"/>
            <a:r>
              <a:rPr lang="en-US" dirty="0" smtClean="0"/>
              <a:t>Hypertonic vs. Hypotonic vs. </a:t>
            </a:r>
            <a:r>
              <a:rPr lang="en-US" dirty="0"/>
              <a:t>I</a:t>
            </a:r>
            <a:r>
              <a:rPr lang="en-US" dirty="0" smtClean="0"/>
              <a:t>sotonic</a:t>
            </a:r>
            <a:endParaRPr lang="en-US" dirty="0"/>
          </a:p>
        </p:txBody>
      </p:sp>
      <p:pic>
        <p:nvPicPr>
          <p:cNvPr id="4" name="Picture 3" descr="egg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2" y="3561487"/>
            <a:ext cx="7899928" cy="32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4-2: Diffusion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Dialysis tubing acts as a semipermeable membrane</a:t>
            </a:r>
          </a:p>
          <a:p>
            <a:r>
              <a:rPr lang="en-US" dirty="0" smtClean="0"/>
              <a:t>Molecule size determines what will diffuse</a:t>
            </a:r>
          </a:p>
          <a:p>
            <a:r>
              <a:rPr lang="en-US" dirty="0" smtClean="0"/>
              <a:t>Concentration gradient</a:t>
            </a:r>
          </a:p>
          <a:p>
            <a:endParaRPr lang="en-US" dirty="0"/>
          </a:p>
        </p:txBody>
      </p:sp>
      <p:pic>
        <p:nvPicPr>
          <p:cNvPr id="4" name="Picture 3" descr="diffusionaf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7120" y="3213952"/>
            <a:ext cx="3937565" cy="29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8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and Diffusion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membrane structure</a:t>
            </a:r>
          </a:p>
          <a:p>
            <a:pPr lvl="1"/>
            <a:r>
              <a:rPr lang="en-US" dirty="0" smtClean="0"/>
              <a:t>Phospholipid bilayer</a:t>
            </a:r>
          </a:p>
          <a:p>
            <a:pPr lvl="1"/>
            <a:r>
              <a:rPr lang="en-US" dirty="0" smtClean="0"/>
              <a:t>Transport proteins</a:t>
            </a:r>
          </a:p>
          <a:p>
            <a:pPr lvl="1"/>
            <a:r>
              <a:rPr lang="en-US" dirty="0" smtClean="0"/>
              <a:t>carbohydrates</a:t>
            </a:r>
          </a:p>
          <a:p>
            <a:r>
              <a:rPr lang="en-US" dirty="0" smtClean="0"/>
              <a:t>Passive vs. Active transport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 descr="cell_membra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5425" y="1577113"/>
            <a:ext cx="3838575" cy="2924175"/>
          </a:xfrm>
          <a:prstGeom prst="rect">
            <a:avLst/>
          </a:prstGeom>
        </p:spPr>
      </p:pic>
      <p:pic>
        <p:nvPicPr>
          <p:cNvPr id="5" name="Content Placeholder 4" descr="transport ty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971" y="3863181"/>
            <a:ext cx="4038600" cy="2894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2896" y="5014629"/>
            <a:ext cx="271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 Problem Set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4-2: Diffusion and Cell size –Agar Cube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are small – Why?</a:t>
            </a:r>
          </a:p>
          <a:p>
            <a:r>
              <a:rPr lang="en-US" dirty="0" smtClean="0"/>
              <a:t>High Surface area to volume ratio increases rate of diffusion</a:t>
            </a:r>
            <a:endParaRPr lang="en-US" dirty="0"/>
          </a:p>
        </p:txBody>
      </p:sp>
      <p:pic>
        <p:nvPicPr>
          <p:cNvPr id="4" name="Picture 3" descr="celldesigns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88" y="276757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0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4-3: Animal and Plant Cell – Microscope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visible differences under a microscope?</a:t>
            </a:r>
            <a:endParaRPr lang="en-US" dirty="0"/>
          </a:p>
        </p:txBody>
      </p:sp>
      <p:pic>
        <p:nvPicPr>
          <p:cNvPr id="4" name="Picture 3" descr="elodea_fresh_water_400x13480974471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2663522"/>
            <a:ext cx="3165698" cy="2532558"/>
          </a:xfrm>
          <a:prstGeom prst="rect">
            <a:avLst/>
          </a:prstGeom>
        </p:spPr>
      </p:pic>
      <p:pic>
        <p:nvPicPr>
          <p:cNvPr id="5" name="Picture 4" descr="onion_ce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58" y="2233837"/>
            <a:ext cx="3336872" cy="1939522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58" y="3108026"/>
            <a:ext cx="2480322" cy="1860242"/>
          </a:xfrm>
          <a:prstGeom prst="rect">
            <a:avLst/>
          </a:prstGeom>
        </p:spPr>
      </p:pic>
      <p:pic>
        <p:nvPicPr>
          <p:cNvPr id="7" name="Picture 6" descr="Liver-Cell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58" y="4505147"/>
            <a:ext cx="3033790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3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4-4: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 vs. Eukaryote</a:t>
            </a:r>
          </a:p>
          <a:p>
            <a:r>
              <a:rPr lang="en-US" dirty="0" smtClean="0"/>
              <a:t>Animal vs. Plant</a:t>
            </a:r>
            <a:endParaRPr lang="en-US" dirty="0"/>
          </a:p>
        </p:txBody>
      </p:sp>
      <p:pic>
        <p:nvPicPr>
          <p:cNvPr id="4" name="Picture 18" descr="plant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52" y="3673178"/>
            <a:ext cx="3892560" cy="31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nimal-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9" y="1648673"/>
            <a:ext cx="3205879" cy="31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General Bact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1" y="2752725"/>
            <a:ext cx="2822291" cy="28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5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4-5: Cell Parts (and web activities)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</a:p>
          <a:p>
            <a:pPr lvl="1"/>
            <a:r>
              <a:rPr lang="en-US" dirty="0"/>
              <a:t>Structure and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What are common to all cells?</a:t>
            </a:r>
          </a:p>
        </p:txBody>
      </p:sp>
      <p:pic>
        <p:nvPicPr>
          <p:cNvPr id="4" name="Picture 13" descr="Animal-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3779"/>
            <a:ext cx="3732340" cy="370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plant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74" y="3083779"/>
            <a:ext cx="4445543" cy="36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9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30</TotalTime>
  <Words>243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Unit 4: Internal Environment - Cells</vt:lpstr>
      <vt:lpstr>Journal 4-1: Can you stand the Heat?</vt:lpstr>
      <vt:lpstr>Lab 4-1: Egg Osmosis </vt:lpstr>
      <vt:lpstr>Journal 4-2: Diffusion Demo</vt:lpstr>
      <vt:lpstr>Transport and Diffusion Notes</vt:lpstr>
      <vt:lpstr>Lab 4-2: Diffusion and Cell size –Agar Cube lab</vt:lpstr>
      <vt:lpstr>Lab 4-3: Animal and Plant Cell – Microscope Lab</vt:lpstr>
      <vt:lpstr>Journal 4-4: Cell Types</vt:lpstr>
      <vt:lpstr>Journal 4-5: Cell Parts (and web activities)</vt:lpstr>
      <vt:lpstr>Journal 4-6: Regulating the Internal Environment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Internal Environment - Cells</dc:title>
  <dc:creator>bradkozel</dc:creator>
  <cp:lastModifiedBy>bradkozel</cp:lastModifiedBy>
  <cp:revision>12</cp:revision>
  <dcterms:created xsi:type="dcterms:W3CDTF">2014-03-17T11:05:34Z</dcterms:created>
  <dcterms:modified xsi:type="dcterms:W3CDTF">2014-03-17T11:35:40Z</dcterms:modified>
</cp:coreProperties>
</file>