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2" r:id="rId2"/>
    <p:sldId id="303" r:id="rId3"/>
    <p:sldId id="302" r:id="rId4"/>
    <p:sldId id="299" r:id="rId5"/>
    <p:sldId id="300" r:id="rId6"/>
    <p:sldId id="301" r:id="rId7"/>
    <p:sldId id="304" r:id="rId8"/>
    <p:sldId id="305" r:id="rId9"/>
    <p:sldId id="307" r:id="rId10"/>
    <p:sldId id="308" r:id="rId11"/>
    <p:sldId id="309" r:id="rId12"/>
    <p:sldId id="327" r:id="rId13"/>
    <p:sldId id="310" r:id="rId14"/>
    <p:sldId id="311" r:id="rId15"/>
    <p:sldId id="313" r:id="rId16"/>
    <p:sldId id="314" r:id="rId17"/>
    <p:sldId id="315" r:id="rId18"/>
    <p:sldId id="312" r:id="rId19"/>
    <p:sldId id="316" r:id="rId20"/>
    <p:sldId id="317" r:id="rId21"/>
    <p:sldId id="328" r:id="rId22"/>
    <p:sldId id="319" r:id="rId23"/>
    <p:sldId id="320" r:id="rId24"/>
    <p:sldId id="306" r:id="rId2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06" autoAdjust="0"/>
  </p:normalViewPr>
  <p:slideViewPr>
    <p:cSldViewPr>
      <p:cViewPr varScale="1">
        <p:scale>
          <a:sx n="87" d="100"/>
          <a:sy n="87" d="100"/>
        </p:scale>
        <p:origin x="-4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Unit 1: Biochemistry and Digestion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9A8F19-D00A-5A41-8E50-912B10E0A9BC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08AF95-4D82-E341-A059-95A6F0291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3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r>
              <a:rPr lang="en-US"/>
              <a:t>Unit 1: Biochemistry and Digestion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C5F2591-38E6-9A40-87ED-7D5DD343AD9F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5481926-CF7A-D14E-BE91-E9F65BDBA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547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184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3686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389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430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4505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4710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491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5120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5325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5529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573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245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3072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614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634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716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266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204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2253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286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3072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327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Calibri" charset="0"/>
              </a:rPr>
              <a:t>Unit 1: Biochemistry and Digestion</a:t>
            </a:r>
          </a:p>
        </p:txBody>
      </p:sp>
      <p:sp>
        <p:nvSpPr>
          <p:cNvPr id="3481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D97D9-A202-F544-BEFB-2BEECF28A2B2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388C9-A027-9043-9B8C-53D079FC60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7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08449-7228-CE48-939D-33F37B864FC8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55BC-9290-4745-9C15-5DB9AB023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3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A6C03-D1BC-A140-921D-BAA6D22AF2B3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DE53A-F4B0-8543-A43A-EFBD5ADAF8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E948AF-3AF3-BC46-8009-CBEDA50DA4BA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5868-800B-6B4F-BDE7-19F5E2D1C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4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B3885-BD00-4440-9A8B-595C5D9DE630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7273-D956-7042-BD96-811654AE2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4F0FB-3C2F-4F42-AAD8-C1CC307BBD56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0794B-69F8-234B-9C77-033FD48AA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1424B6-4B52-2E48-9DB3-E8FF44A381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9916A5-A026-6A4E-9A8C-16A47F1C391E}" type="datetime1">
              <a:rPr lang="en-US"/>
              <a:pPr/>
              <a:t>10/16/13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F52AA-17BD-A047-9DE2-BBDEA76D6A28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538B6-A86D-B944-AF84-E7C72DEB5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AA9250-BA73-1D43-BED4-6F299895DA38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679C-7C85-7D4F-AAC9-71AA98FBE9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E0B90-37C3-1347-B5F5-BD40685D31C4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ACF0C-5AEF-174C-9A65-02CE8CDA9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3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38A2C-0770-6B49-9645-035460D790F9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61938-B489-DF40-8427-68CD0BC54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1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nstantia" charset="0"/>
              </a:defRPr>
            </a:lvl1pPr>
          </a:lstStyle>
          <a:p>
            <a:fld id="{FD0D19B8-C25A-E64E-9659-2354E4F108F1}" type="datetime1">
              <a:rPr lang="en-US"/>
              <a:pPr/>
              <a:t>10/16/13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charset="0"/>
              </a:defRPr>
            </a:lvl1pPr>
          </a:lstStyle>
          <a:p>
            <a:fld id="{FC607776-710C-0041-9096-9EB5C874B9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2400" kern="1200">
          <a:solidFill>
            <a:schemeClr val="tx2"/>
          </a:solidFill>
          <a:latin typeface="+mn-lt"/>
          <a:ea typeface="ＭＳ Ｐゴシック" pitchFamily="-123" charset="-128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19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highered.mcgraw-hill.com/sites/0072495855/student_view0/chapter26/animation__organs_of_digestion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highered.mcgraw-hill.com/sites/0072495855/student_view0/chapter26/animation__organs_of_digestion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studio.info/images/portfolio/medani/swallowing.htm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Topic </a:t>
            </a:r>
            <a:r>
              <a:rPr lang="en-US" dirty="0" smtClean="0">
                <a:ea typeface="+mj-ea"/>
                <a:cs typeface="+mj-cs"/>
              </a:rPr>
              <a:t>6</a:t>
            </a:r>
            <a:endParaRPr dirty="0"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98425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Constantia" charset="0"/>
                <a:ea typeface="ＭＳ Ｐゴシック" charset="0"/>
                <a:cs typeface="ＭＳ Ｐゴシック" charset="0"/>
              </a:rPr>
              <a:t>Overview of human digestion</a:t>
            </a:r>
          </a:p>
        </p:txBody>
      </p:sp>
      <p:pic>
        <p:nvPicPr>
          <p:cNvPr id="17411" name="Picture 3" descr="1994-10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486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Esophagus</a:t>
            </a:r>
            <a:endParaRPr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Muscular tube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Moves bolus through peristalsis (wave-like contractions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Acid reflux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Content Placeholder 4" descr="ans7_esophagu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57200"/>
            <a:ext cx="2813050" cy="5908675"/>
          </a:xfrm>
        </p:spPr>
      </p:pic>
      <p:sp>
        <p:nvSpPr>
          <p:cNvPr id="35844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Stomach</a:t>
            </a:r>
            <a:endParaRPr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Muscular pouch </a:t>
            </a:r>
          </a:p>
          <a:p>
            <a:pPr lvl="1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Storage of consumed food</a:t>
            </a:r>
          </a:p>
          <a:p>
            <a:pPr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Chemical digestion </a:t>
            </a:r>
          </a:p>
          <a:p>
            <a:pPr lvl="1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Pepsin enzymes – digest proteins into polypeptides</a:t>
            </a:r>
          </a:p>
          <a:p>
            <a:pPr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Mechanical digestion</a:t>
            </a:r>
          </a:p>
          <a:p>
            <a:pPr lvl="1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Churning – mixing of bolus, turns into </a:t>
            </a:r>
            <a:r>
              <a:rPr lang="en-US" dirty="0" err="1" smtClean="0">
                <a:latin typeface="Constantia" charset="0"/>
                <a:ea typeface="ＭＳ Ｐゴシック" charset="0"/>
                <a:cs typeface="ＭＳ Ｐゴシック" charset="0"/>
              </a:rPr>
              <a:t>chyme</a:t>
            </a:r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Structures</a:t>
            </a:r>
          </a:p>
          <a:p>
            <a:pPr lvl="1" eaLnBrk="1" hangingPunct="1"/>
            <a:r>
              <a:rPr lang="en-US" dirty="0">
                <a:latin typeface="Constantia" charset="0"/>
                <a:ea typeface="ＭＳ Ｐゴシック" charset="0"/>
              </a:rPr>
              <a:t>Pyloric Sphincter</a:t>
            </a:r>
          </a:p>
          <a:p>
            <a:pPr lvl="1" eaLnBrk="1" hangingPunct="1"/>
            <a:r>
              <a:rPr lang="en-US" dirty="0">
                <a:latin typeface="Constantia" charset="0"/>
                <a:ea typeface="ＭＳ Ｐゴシック" charset="0"/>
              </a:rPr>
              <a:t>Esophageal sphincter</a:t>
            </a:r>
          </a:p>
        </p:txBody>
      </p:sp>
      <p:pic>
        <p:nvPicPr>
          <p:cNvPr id="37891" name="Content Placeholder 4" descr="stomach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3810000" cy="3048000"/>
          </a:xfrm>
        </p:spPr>
      </p:pic>
      <p:sp>
        <p:nvSpPr>
          <p:cNvPr id="37892" name="Rectangle 1035"/>
          <p:cNvSpPr>
            <a:spLocks noChangeArrowheads="1"/>
          </p:cNvSpPr>
          <p:nvPr/>
        </p:nvSpPr>
        <p:spPr bwMode="auto">
          <a:xfrm>
            <a:off x="7620000" y="152400"/>
            <a:ext cx="1339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33, 34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astrin feedback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59238" cy="4178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Stomach</a:t>
            </a:r>
            <a:r>
              <a:rPr lang="en-US" dirty="0" smtClean="0"/>
              <a:t> – regulation of stomach acid and activation of pepsin enzyme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marL="457200" lvl="1" indent="-457200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sz="2600" dirty="0" smtClean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Hormone controlled cycle – negative feedback loop</a:t>
            </a:r>
          </a:p>
          <a:p>
            <a:pPr marL="273050" lvl="1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sz="2600" u="sng" dirty="0" smtClean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Gastrin</a:t>
            </a:r>
            <a:r>
              <a:rPr lang="en-US" sz="2600" b="1" dirty="0" smtClean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– </a:t>
            </a:r>
            <a:r>
              <a:rPr lang="en-US" sz="2600" dirty="0" smtClean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hormone  that stimulates </a:t>
            </a:r>
            <a:r>
              <a:rPr lang="en-US" sz="2600" dirty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release of </a:t>
            </a:r>
            <a:r>
              <a:rPr lang="en-US" sz="2600" dirty="0" err="1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HCl</a:t>
            </a:r>
            <a:endParaRPr lang="en-US" sz="2600" u="sng" dirty="0">
              <a:solidFill>
                <a:schemeClr val="tx1"/>
              </a:solidFill>
              <a:latin typeface="Constantia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rPr>
              <a:t>released when eating</a:t>
            </a:r>
            <a:endParaRPr lang="en-US" dirty="0">
              <a:solidFill>
                <a:schemeClr val="tx1"/>
              </a:solidFill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273050" lvl="1" eaLnBrk="1" hangingPunct="1"/>
            <a:r>
              <a:rPr lang="en-US" u="sng" dirty="0" err="1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HCl</a:t>
            </a:r>
            <a:r>
              <a:rPr lang="en-US" dirty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 – breaks down food, activates pepsin (pH 1-2)</a:t>
            </a:r>
          </a:p>
          <a:p>
            <a:pPr marL="638175" lvl="2" eaLnBrk="1" hangingPunct="1"/>
            <a:r>
              <a:rPr lang="en-US" u="sng" dirty="0">
                <a:latin typeface="Constantia" charset="0"/>
                <a:ea typeface="ＭＳ Ｐゴシック" charset="0"/>
              </a:rPr>
              <a:t>Pepsinogen</a:t>
            </a:r>
            <a:r>
              <a:rPr lang="en-US" dirty="0">
                <a:latin typeface="Constantia" charset="0"/>
                <a:ea typeface="ＭＳ Ｐゴシック" charset="0"/>
              </a:rPr>
              <a:t> – inactive </a:t>
            </a:r>
            <a:r>
              <a:rPr lang="en-US" u="sng" dirty="0">
                <a:latin typeface="Constantia" charset="0"/>
                <a:ea typeface="ＭＳ Ｐゴシック" charset="0"/>
              </a:rPr>
              <a:t>pepsin</a:t>
            </a:r>
            <a:r>
              <a:rPr lang="en-US" dirty="0">
                <a:latin typeface="Constantia" charset="0"/>
                <a:ea typeface="ＭＳ Ｐゴシック" charset="0"/>
              </a:rPr>
              <a:t> (which breaks apart proteins into polypeptides)</a:t>
            </a:r>
          </a:p>
          <a:p>
            <a:pPr marL="273050" lvl="1"/>
            <a:r>
              <a:rPr lang="en-US" dirty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Mucus – protects wall</a:t>
            </a:r>
          </a:p>
        </p:txBody>
      </p:sp>
      <p:sp>
        <p:nvSpPr>
          <p:cNvPr id="39941" name="Rectangle 1035"/>
          <p:cNvSpPr>
            <a:spLocks noChangeArrowheads="1"/>
          </p:cNvSpPr>
          <p:nvPr/>
        </p:nvSpPr>
        <p:spPr bwMode="auto">
          <a:xfrm>
            <a:off x="79248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Stomach – gastric ulcers</a:t>
            </a:r>
            <a:endParaRPr>
              <a:ea typeface="+mj-ea"/>
              <a:cs typeface="+mj-cs"/>
            </a:endParaRPr>
          </a:p>
        </p:txBody>
      </p:sp>
      <p:pic>
        <p:nvPicPr>
          <p:cNvPr id="41986" name="Content Placeholder 4" descr="H_pylori_ulcer_diagra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47800"/>
            <a:ext cx="6705600" cy="5029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Small Intestine</a:t>
            </a:r>
            <a:endParaRPr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More than 6 m long and 2.5 cm in diameter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Pushes food through with peristalsis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Duodenum</a:t>
            </a:r>
          </a:p>
          <a:p>
            <a:pPr lvl="1" eaLnBrk="1" hangingPunct="1"/>
            <a:r>
              <a:rPr lang="en-US" dirty="0">
                <a:latin typeface="Constantia" charset="0"/>
                <a:ea typeface="ＭＳ Ｐゴシック" charset="0"/>
              </a:rPr>
              <a:t>1</a:t>
            </a:r>
            <a:r>
              <a:rPr lang="en-US" baseline="30000" dirty="0">
                <a:latin typeface="Constantia" charset="0"/>
                <a:ea typeface="ＭＳ Ｐゴシック" charset="0"/>
              </a:rPr>
              <a:t>st</a:t>
            </a:r>
            <a:r>
              <a:rPr lang="en-US" dirty="0">
                <a:latin typeface="Constantia" charset="0"/>
                <a:ea typeface="ＭＳ Ｐゴシック" charset="0"/>
              </a:rPr>
              <a:t> section (25 cm or so)</a:t>
            </a:r>
          </a:p>
          <a:p>
            <a:pPr lvl="1" eaLnBrk="1" hangingPunct="1"/>
            <a:r>
              <a:rPr lang="en-US" dirty="0">
                <a:latin typeface="Constantia" charset="0"/>
                <a:ea typeface="ＭＳ Ｐゴシック" charset="0"/>
              </a:rPr>
              <a:t>Where hydrolysis </a:t>
            </a:r>
            <a:r>
              <a:rPr lang="en-US" dirty="0" smtClean="0">
                <a:latin typeface="Constantia" charset="0"/>
                <a:ea typeface="ＭＳ Ｐゴシック" charset="0"/>
              </a:rPr>
              <a:t>finishes – Chemical digestion</a:t>
            </a:r>
            <a:endParaRPr lang="en-US" dirty="0">
              <a:latin typeface="Constantia" charset="0"/>
              <a:ea typeface="ＭＳ Ｐゴシック" charset="0"/>
            </a:endParaRPr>
          </a:p>
          <a:p>
            <a:pPr eaLnBrk="1" hangingPunct="1"/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5" name="Content Placeholder 4" descr="small intestin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05000"/>
            <a:ext cx="3810000" cy="3048000"/>
          </a:xfrm>
        </p:spPr>
      </p:pic>
      <p:sp>
        <p:nvSpPr>
          <p:cNvPr id="44036" name="Rectangle 1035"/>
          <p:cNvSpPr>
            <a:spLocks noChangeArrowheads="1"/>
          </p:cNvSpPr>
          <p:nvPr/>
        </p:nvSpPr>
        <p:spPr bwMode="auto">
          <a:xfrm>
            <a:off x="7620000" y="152400"/>
            <a:ext cx="1339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33, 34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Small Intestine - Duodenum</a:t>
            </a:r>
            <a:endParaRPr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What you need in the duodenum</a:t>
            </a:r>
          </a:p>
          <a:p>
            <a:pPr lvl="1" eaLnBrk="1" hangingPunct="1"/>
            <a:r>
              <a:rPr lang="en-US" u="sng" dirty="0">
                <a:latin typeface="Constantia" charset="0"/>
                <a:ea typeface="ＭＳ Ｐゴシック" charset="0"/>
              </a:rPr>
              <a:t>Bile</a:t>
            </a:r>
          </a:p>
          <a:p>
            <a:pPr lvl="2" eaLnBrk="1" hangingPunct="1"/>
            <a:r>
              <a:rPr lang="en-US" dirty="0">
                <a:latin typeface="Constantia" charset="0"/>
                <a:ea typeface="ＭＳ Ｐゴシック" charset="0"/>
              </a:rPr>
              <a:t>From liver via gallbladder</a:t>
            </a:r>
          </a:p>
          <a:p>
            <a:pPr lvl="2" eaLnBrk="1" hangingPunct="1"/>
            <a:r>
              <a:rPr lang="en-US" dirty="0">
                <a:latin typeface="Constantia" charset="0"/>
                <a:ea typeface="ＭＳ Ｐゴシック" charset="0"/>
              </a:rPr>
              <a:t>Increases lipid surface area by </a:t>
            </a:r>
            <a:r>
              <a:rPr lang="en-US" dirty="0" smtClean="0">
                <a:latin typeface="Constantia" charset="0"/>
                <a:ea typeface="ＭＳ Ｐゴシック" charset="0"/>
              </a:rPr>
              <a:t>emulsification (Mechanical digestion)</a:t>
            </a:r>
            <a:endParaRPr lang="en-US" dirty="0">
              <a:latin typeface="Constantia" charset="0"/>
              <a:ea typeface="ＭＳ Ｐゴシック" charset="0"/>
            </a:endParaRPr>
          </a:p>
        </p:txBody>
      </p:sp>
      <p:pic>
        <p:nvPicPr>
          <p:cNvPr id="46083" name="Content Placeholder 4" descr="duodenum 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28825"/>
            <a:ext cx="4059238" cy="3562350"/>
          </a:xfrm>
        </p:spPr>
      </p:pic>
      <p:pic>
        <p:nvPicPr>
          <p:cNvPr id="46084" name="Picture 5" descr="emulsifica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3717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Small Intestine - Duodenum</a:t>
            </a:r>
            <a:endParaRPr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What you need in the duodenum</a:t>
            </a:r>
          </a:p>
          <a:p>
            <a:pPr lvl="1" eaLnBrk="1" hangingPunct="1"/>
            <a:r>
              <a:rPr lang="en-US" u="sng" dirty="0">
                <a:latin typeface="Constantia" charset="0"/>
                <a:ea typeface="ＭＳ Ｐゴシック" charset="0"/>
              </a:rPr>
              <a:t>Pancreatic Juice</a:t>
            </a:r>
            <a:endParaRPr lang="en-US" dirty="0">
              <a:latin typeface="Constantia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Constantia" charset="0"/>
                <a:ea typeface="ＭＳ Ｐゴシック" charset="0"/>
              </a:rPr>
              <a:t>Bicarbonate neutralizes </a:t>
            </a:r>
            <a:r>
              <a:rPr lang="en-US" dirty="0" err="1" smtClean="0">
                <a:latin typeface="Constantia" charset="0"/>
                <a:ea typeface="ＭＳ Ｐゴシック" charset="0"/>
              </a:rPr>
              <a:t>chyme</a:t>
            </a:r>
            <a:endParaRPr lang="en-US" dirty="0" smtClean="0">
              <a:latin typeface="Constantia" charset="0"/>
              <a:ea typeface="ＭＳ Ｐゴシック" charset="0"/>
            </a:endParaRPr>
          </a:p>
          <a:p>
            <a:pPr lvl="2" eaLnBrk="1" hangingPunct="1"/>
            <a:r>
              <a:rPr lang="en-US" dirty="0" smtClean="0">
                <a:latin typeface="Constantia" charset="0"/>
                <a:ea typeface="ＭＳ Ｐゴシック" charset="0"/>
              </a:rPr>
              <a:t>Pancreatic </a:t>
            </a:r>
            <a:r>
              <a:rPr lang="en-US" dirty="0">
                <a:latin typeface="Constantia" charset="0"/>
                <a:ea typeface="ＭＳ Ｐゴシック" charset="0"/>
              </a:rPr>
              <a:t>amylase hydrolyzes starch</a:t>
            </a:r>
          </a:p>
          <a:p>
            <a:pPr lvl="2" eaLnBrk="1" hangingPunct="1"/>
            <a:r>
              <a:rPr lang="en-US" dirty="0">
                <a:latin typeface="Constantia" charset="0"/>
                <a:ea typeface="ＭＳ Ｐゴシック" charset="0"/>
              </a:rPr>
              <a:t>Proteases hydrolyze protein (trypsin)</a:t>
            </a:r>
          </a:p>
          <a:p>
            <a:pPr lvl="2" eaLnBrk="1" hangingPunct="1"/>
            <a:r>
              <a:rPr lang="en-US" dirty="0">
                <a:latin typeface="Constantia" charset="0"/>
                <a:ea typeface="ＭＳ Ｐゴシック" charset="0"/>
              </a:rPr>
              <a:t>Nucleases hydrolyze nucleic acids</a:t>
            </a:r>
          </a:p>
          <a:p>
            <a:pPr lvl="2" eaLnBrk="1" hangingPunct="1"/>
            <a:r>
              <a:rPr lang="en-US" dirty="0">
                <a:latin typeface="Constantia" charset="0"/>
                <a:ea typeface="ＭＳ Ｐゴシック" charset="0"/>
              </a:rPr>
              <a:t>Lipase hydrolyzes lipids</a:t>
            </a:r>
          </a:p>
        </p:txBody>
      </p:sp>
      <p:pic>
        <p:nvPicPr>
          <p:cNvPr id="48131" name="Content Placeholder 4" descr="duodenum 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28825"/>
            <a:ext cx="4059238" cy="3562350"/>
          </a:xfrm>
        </p:spPr>
      </p:pic>
      <p:sp>
        <p:nvSpPr>
          <p:cNvPr id="48132" name="Rectangle 1035"/>
          <p:cNvSpPr>
            <a:spLocks noChangeArrowheads="1"/>
          </p:cNvSpPr>
          <p:nvPr/>
        </p:nvSpPr>
        <p:spPr bwMode="auto">
          <a:xfrm>
            <a:off x="7620000" y="152400"/>
            <a:ext cx="1339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33, 34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219200" y="3505200"/>
            <a:ext cx="3200400" cy="243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5943600"/>
            <a:ext cx="8382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6096000"/>
            <a:ext cx="283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Chemical Digestion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Small Intestine - Duodenum</a:t>
            </a:r>
            <a:endParaRPr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What you need in the duodenum</a:t>
            </a:r>
          </a:p>
          <a:p>
            <a:pPr lvl="1" eaLnBrk="1" hangingPunct="1"/>
            <a:r>
              <a:rPr lang="en-US" u="sng" dirty="0">
                <a:latin typeface="Constantia" charset="0"/>
                <a:ea typeface="ＭＳ Ｐゴシック" charset="0"/>
              </a:rPr>
              <a:t>Intestinal Juice</a:t>
            </a:r>
            <a:endParaRPr lang="en-US" dirty="0">
              <a:latin typeface="Constantia" charset="0"/>
              <a:ea typeface="ＭＳ Ｐゴシック" charset="0"/>
            </a:endParaRPr>
          </a:p>
          <a:p>
            <a:pPr lvl="2" eaLnBrk="1" hangingPunct="1"/>
            <a:r>
              <a:rPr lang="en-US" dirty="0" smtClean="0">
                <a:latin typeface="Constantia" charset="0"/>
                <a:ea typeface="ＭＳ Ｐゴシック" charset="0"/>
              </a:rPr>
              <a:t>Enzymes that chemically digest disaccharides </a:t>
            </a:r>
          </a:p>
          <a:p>
            <a:pPr lvl="2" eaLnBrk="1" hangingPunct="1"/>
            <a:r>
              <a:rPr lang="en-US" dirty="0" smtClean="0">
                <a:latin typeface="Constantia" charset="0"/>
                <a:ea typeface="ＭＳ Ｐゴシック" charset="0"/>
              </a:rPr>
              <a:t>Ex. Maltase</a:t>
            </a:r>
            <a:r>
              <a:rPr lang="en-US" dirty="0">
                <a:latin typeface="Constantia" charset="0"/>
                <a:ea typeface="ＭＳ Ｐゴシック" charset="0"/>
              </a:rPr>
              <a:t>, </a:t>
            </a:r>
            <a:r>
              <a:rPr lang="en-US" dirty="0" err="1">
                <a:latin typeface="Constantia" charset="0"/>
                <a:ea typeface="ＭＳ Ｐゴシック" charset="0"/>
              </a:rPr>
              <a:t>sucrase</a:t>
            </a:r>
            <a:r>
              <a:rPr lang="en-US" dirty="0">
                <a:latin typeface="Constantia" charset="0"/>
                <a:ea typeface="ＭＳ Ｐゴシック" charset="0"/>
              </a:rPr>
              <a:t>, lactase</a:t>
            </a:r>
          </a:p>
        </p:txBody>
      </p:sp>
      <p:pic>
        <p:nvPicPr>
          <p:cNvPr id="50179" name="Content Placeholder 4" descr="duodenum 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28825"/>
            <a:ext cx="4059238" cy="3562350"/>
          </a:xfrm>
        </p:spPr>
      </p:pic>
      <p:sp>
        <p:nvSpPr>
          <p:cNvPr id="50180" name="Rectangle 1035"/>
          <p:cNvSpPr>
            <a:spLocks noChangeArrowheads="1"/>
          </p:cNvSpPr>
          <p:nvPr/>
        </p:nvSpPr>
        <p:spPr bwMode="auto">
          <a:xfrm>
            <a:off x="7620000" y="152400"/>
            <a:ext cx="127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33,34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Jejunum (2</a:t>
            </a:r>
            <a:r>
              <a:rPr lang="en-US" baseline="30000" dirty="0">
                <a:latin typeface="Constantia" charset="0"/>
                <a:ea typeface="ＭＳ Ｐゴシック" charset="0"/>
                <a:cs typeface="ＭＳ Ｐゴシック" charset="0"/>
              </a:rPr>
              <a:t>nd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 section)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Ileum (3</a:t>
            </a:r>
            <a:r>
              <a:rPr lang="en-US" baseline="30000" dirty="0">
                <a:latin typeface="Constantia" charset="0"/>
                <a:ea typeface="ＭＳ Ｐゴシック" charset="0"/>
                <a:cs typeface="ＭＳ Ｐゴシック" charset="0"/>
              </a:rPr>
              <a:t>rd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 section)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Absorption occurs here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Huge surface area (300 m</a:t>
            </a:r>
            <a:r>
              <a:rPr lang="en-US" baseline="30000" dirty="0">
                <a:latin typeface="Constantia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Lots of folds, villi, and microvilli</a:t>
            </a:r>
          </a:p>
          <a:p>
            <a:pPr eaLnBrk="1" hangingPunct="1"/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Small Intestine - Absorption</a:t>
            </a:r>
            <a:endParaRPr>
              <a:ea typeface="+mj-ea"/>
              <a:cs typeface="+mj-cs"/>
            </a:endParaRPr>
          </a:p>
        </p:txBody>
      </p:sp>
      <p:sp>
        <p:nvSpPr>
          <p:cNvPr id="52227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Content Placeholder 3" descr="villi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38200"/>
            <a:ext cx="751522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Small Intestine - Absorption</a:t>
            </a:r>
            <a:endParaRPr dirty="0">
              <a:ea typeface="+mj-ea"/>
              <a:cs typeface="+mj-cs"/>
            </a:endParaRPr>
          </a:p>
        </p:txBody>
      </p:sp>
      <p:sp>
        <p:nvSpPr>
          <p:cNvPr id="54275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10200"/>
            <a:ext cx="85096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What? – Monomers of biochemical molecules</a:t>
            </a:r>
          </a:p>
          <a:p>
            <a:r>
              <a:rPr lang="en-US" dirty="0" smtClean="0"/>
              <a:t>Where? – into the blood stream</a:t>
            </a:r>
          </a:p>
          <a:p>
            <a:r>
              <a:rPr lang="en-US" dirty="0" smtClean="0"/>
              <a:t>How? – Diffusion, Active transport (Big topic in the Cells Unit)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onstantia" charset="0"/>
                <a:ea typeface="ＭＳ Ｐゴシック" charset="0"/>
                <a:cs typeface="ＭＳ Ｐゴシック" charset="0"/>
              </a:rPr>
              <a:t> Eating food - ingestion</a:t>
            </a:r>
          </a:p>
          <a:p>
            <a:pPr lvl="1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Obtain energy </a:t>
            </a:r>
          </a:p>
          <a:p>
            <a:pPr lvl="2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Carbohydrates</a:t>
            </a:r>
          </a:p>
          <a:p>
            <a:pPr lvl="2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Triglycerides</a:t>
            </a:r>
          </a:p>
          <a:p>
            <a:pPr lvl="1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Obtain building blocks for our organic molecules</a:t>
            </a:r>
          </a:p>
          <a:p>
            <a:pPr lvl="2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Amino acids</a:t>
            </a:r>
          </a:p>
          <a:p>
            <a:pPr eaLnBrk="1" hangingPunct="1"/>
            <a:r>
              <a:rPr lang="en-US" sz="2800" dirty="0" smtClean="0">
                <a:latin typeface="Constantia" charset="0"/>
                <a:ea typeface="ＭＳ Ｐゴシック" charset="0"/>
                <a:cs typeface="ＭＳ Ｐゴシック" charset="0"/>
              </a:rPr>
              <a:t>Digesting food - digestion</a:t>
            </a:r>
            <a:endParaRPr lang="en-US" sz="2800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Ingested molecules are too big!</a:t>
            </a:r>
          </a:p>
          <a:p>
            <a:pPr lvl="1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It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needs to be absorbed into your blood stream…</a:t>
            </a:r>
          </a:p>
          <a:p>
            <a:pPr lvl="1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If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they 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are not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absorbed…they are eliminated</a:t>
            </a:r>
          </a:p>
          <a:p>
            <a:pPr lvl="1"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What you ingest 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is not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necessarily what your body needs…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Why </a:t>
            </a:r>
            <a:r>
              <a:rPr lang="en-US" dirty="0" smtClean="0">
                <a:ea typeface="+mj-ea"/>
                <a:cs typeface="+mj-cs"/>
              </a:rPr>
              <a:t>eat???? Why digest??</a:t>
            </a:r>
            <a:endParaRPr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Large Intestine or Colon</a:t>
            </a:r>
            <a:endParaRPr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2672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 dirty="0">
                <a:latin typeface="Constant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s left?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  <a:ea typeface="ＭＳ Ｐゴシック" charset="0"/>
              </a:rPr>
              <a:t>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  <a:ea typeface="ＭＳ Ｐゴシック" charset="0"/>
              </a:rPr>
              <a:t>Cellulose (fiber)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  <a:ea typeface="ＭＳ Ｐゴシック" charset="0"/>
              </a:rPr>
              <a:t>Other </a:t>
            </a:r>
            <a:r>
              <a:rPr lang="en-US" dirty="0" err="1">
                <a:latin typeface="Constantia" charset="0"/>
                <a:ea typeface="ＭＳ Ｐゴシック" charset="0"/>
              </a:rPr>
              <a:t>nondigestible</a:t>
            </a:r>
            <a:r>
              <a:rPr lang="en-US" dirty="0">
                <a:latin typeface="Constantia" charset="0"/>
                <a:ea typeface="ＭＳ Ｐゴシック" charset="0"/>
              </a:rPr>
              <a:t> material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About 1.5 m long, 5 cm diameter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Absorbs water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latin typeface="Constantia" charset="0"/>
                <a:ea typeface="ＭＳ Ｐゴシック" charset="0"/>
                <a:cs typeface="ＭＳ Ｐゴシック" charset="0"/>
              </a:rPr>
              <a:t>E. coli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 produce vitamins (vitamin K)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Feces stored in 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rectum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Appendix – vestigial structure or not?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Rectum – final storage before excretion</a:t>
            </a:r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3" name="Content Placeholder 4" descr="large intestine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4088" y="2276475"/>
            <a:ext cx="3827462" cy="3067050"/>
          </a:xfrm>
        </p:spPr>
      </p:pic>
      <p:sp>
        <p:nvSpPr>
          <p:cNvPr id="56324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digestive system overview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6904038" cy="5229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  <a:hlinkClick r:id="rId4"/>
              </a:rPr>
              <a:t>Digestive System Overview</a:t>
            </a:r>
            <a:endParaRPr dirty="0">
              <a:ea typeface="+mj-ea"/>
              <a:cs typeface="+mj-cs"/>
            </a:endParaRPr>
          </a:p>
        </p:txBody>
      </p:sp>
      <p:sp>
        <p:nvSpPr>
          <p:cNvPr id="29699" name="Rectangle 1035"/>
          <p:cNvSpPr>
            <a:spLocks noChangeArrowheads="1"/>
          </p:cNvSpPr>
          <p:nvPr/>
        </p:nvSpPr>
        <p:spPr bwMode="auto">
          <a:xfrm>
            <a:off x="7620000" y="152400"/>
            <a:ext cx="1339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30, 33</a:t>
            </a:r>
            <a:endParaRPr lang="en-US" sz="1800" dirty="0"/>
          </a:p>
        </p:txBody>
      </p:sp>
      <p:pic>
        <p:nvPicPr>
          <p:cNvPr id="29700" name="Picture 4" descr="digestion schematic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2747" b="2161"/>
          <a:stretch>
            <a:fillRect/>
          </a:stretch>
        </p:blipFill>
        <p:spPr bwMode="auto">
          <a:xfrm>
            <a:off x="7239000" y="2286000"/>
            <a:ext cx="1600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6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87" name="Group 2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455794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Molecules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Where chemically digested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Carbohydrates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Mouth (to disaccharides)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Small Intestine (to disaccharides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          monosaccharides)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Proteins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Stomach (to polypeptides)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Small Intestine (to polypeptides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          amino acids)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Lipids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Small Intestine (to smaller lipids, then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          glycerol and fatty acids)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Nucleic Acids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Small Intestine (to nucleotides)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The breakdown…</a:t>
            </a:r>
            <a:endParaRPr dirty="0">
              <a:ea typeface="+mj-ea"/>
              <a:cs typeface="+mj-cs"/>
            </a:endParaRPr>
          </a:p>
        </p:txBody>
      </p:sp>
      <p:sp>
        <p:nvSpPr>
          <p:cNvPr id="60438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dirty="0" smtClean="0">
                <a:ea typeface="+mj-ea"/>
                <a:cs typeface="+mj-cs"/>
              </a:rPr>
              <a:t>Where foods are broken down with enzymes</a:t>
            </a:r>
            <a:endParaRPr sz="2800" dirty="0">
              <a:ea typeface="+mj-ea"/>
              <a:cs typeface="+mj-cs"/>
            </a:endParaRPr>
          </a:p>
        </p:txBody>
      </p:sp>
      <p:pic>
        <p:nvPicPr>
          <p:cNvPr id="62466" name="Content Placeholder 3" descr="food breakdow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275" y="457200"/>
            <a:ext cx="9185275" cy="5943600"/>
          </a:xfrm>
        </p:spPr>
      </p:pic>
      <p:sp>
        <p:nvSpPr>
          <p:cNvPr id="62467" name="Rectangle 1035"/>
          <p:cNvSpPr>
            <a:spLocks noChangeArrowheads="1"/>
          </p:cNvSpPr>
          <p:nvPr/>
        </p:nvSpPr>
        <p:spPr bwMode="auto">
          <a:xfrm>
            <a:off x="7419474" y="152400"/>
            <a:ext cx="1724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34, 35, 37</a:t>
            </a:r>
            <a:endParaRPr lang="en-US" sz="1800" dirty="0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905000" y="1447800"/>
            <a:ext cx="1524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905000" y="3200400"/>
            <a:ext cx="1600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905000" y="5105400"/>
            <a:ext cx="1600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3886200" y="2362200"/>
            <a:ext cx="1219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4267200" y="32004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5638800" y="32004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7543800" y="32004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7543800" y="38862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/>
      <p:bldP spid="168965" grpId="0" animBg="1"/>
      <p:bldP spid="168966" grpId="0" animBg="1"/>
      <p:bldP spid="168967" grpId="0" animBg="1"/>
      <p:bldP spid="168968" grpId="0" animBg="1"/>
      <p:bldP spid="168969" grpId="0" animBg="1"/>
      <p:bldP spid="168970" grpId="0" animBg="1"/>
      <p:bldP spid="1689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  <a:ea typeface="ＭＳ Ｐゴシック" charset="0"/>
                <a:cs typeface="ＭＳ Ｐゴシック" charset="0"/>
              </a:rPr>
              <a:t>Mouth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Teeth – canines vs. </a:t>
            </a:r>
            <a:r>
              <a:rPr lang="en-US" sz="2200" dirty="0" smtClean="0">
                <a:latin typeface="Constantia" charset="0"/>
                <a:ea typeface="ＭＳ Ｐゴシック" charset="0"/>
              </a:rPr>
              <a:t>molars – chewing increases </a:t>
            </a:r>
            <a:r>
              <a:rPr lang="en-US" sz="2200" u="sng" dirty="0" smtClean="0">
                <a:latin typeface="Constantia" charset="0"/>
                <a:ea typeface="ＭＳ Ｐゴシック" charset="0"/>
              </a:rPr>
              <a:t>surface area </a:t>
            </a:r>
            <a:r>
              <a:rPr lang="en-US" sz="2200" dirty="0" smtClean="0">
                <a:latin typeface="Constantia" charset="0"/>
                <a:ea typeface="ＭＳ Ｐゴシック" charset="0"/>
              </a:rPr>
              <a:t>of food</a:t>
            </a:r>
            <a:endParaRPr lang="en-US" sz="2200" dirty="0">
              <a:latin typeface="Constant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  <a:ea typeface="ＭＳ Ｐゴシック" charset="0"/>
                <a:cs typeface="ＭＳ Ｐゴシック" charset="0"/>
              </a:rPr>
              <a:t>Esophagus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Tough, elastic connective tissue to stretch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Layers of smooth muscle for peristalsis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  <a:ea typeface="ＭＳ Ｐゴシック" charset="0"/>
                <a:cs typeface="ＭＳ Ｐゴシック" charset="0"/>
              </a:rPr>
              <a:t>Stomach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Muscular walls for </a:t>
            </a:r>
            <a:r>
              <a:rPr lang="en-US" sz="2200" dirty="0" smtClean="0">
                <a:latin typeface="Constantia" charset="0"/>
                <a:ea typeface="ＭＳ Ｐゴシック" charset="0"/>
              </a:rPr>
              <a:t>churning – increases </a:t>
            </a:r>
            <a:r>
              <a:rPr lang="en-US" sz="2200" u="sng" dirty="0" smtClean="0">
                <a:latin typeface="Constantia" charset="0"/>
                <a:ea typeface="ＭＳ Ｐゴシック" charset="0"/>
              </a:rPr>
              <a:t>surface area </a:t>
            </a:r>
            <a:r>
              <a:rPr lang="en-US" sz="2200" dirty="0" smtClean="0">
                <a:latin typeface="Constantia" charset="0"/>
                <a:ea typeface="ＭＳ Ｐゴシック" charset="0"/>
              </a:rPr>
              <a:t>of food</a:t>
            </a:r>
            <a:endParaRPr lang="en-US" sz="2200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Mucus lining to protect from acid and protease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  <a:ea typeface="ＭＳ Ｐゴシック" charset="0"/>
                <a:cs typeface="ＭＳ Ｐゴシック" charset="0"/>
              </a:rPr>
              <a:t>Small Intestine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Long and folded, with villi for lots of </a:t>
            </a:r>
            <a:r>
              <a:rPr lang="en-US" sz="2200" dirty="0" smtClean="0">
                <a:latin typeface="Constantia" charset="0"/>
                <a:ea typeface="ＭＳ Ｐゴシック" charset="0"/>
              </a:rPr>
              <a:t>absorption because of its large </a:t>
            </a:r>
            <a:r>
              <a:rPr lang="en-US" sz="2200" u="sng" dirty="0" smtClean="0">
                <a:latin typeface="Constantia" charset="0"/>
                <a:ea typeface="ＭＳ Ｐゴシック" charset="0"/>
              </a:rPr>
              <a:t>surface area</a:t>
            </a:r>
            <a:endParaRPr lang="en-US" sz="2200" u="sng" dirty="0">
              <a:latin typeface="Constantia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Structure and Function in Digestion</a:t>
            </a:r>
            <a:endParaRPr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Too big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  <a:ea typeface="ＭＳ Ｐゴシック" charset="0"/>
                <a:cs typeface="ＭＳ Ｐゴシック" charset="0"/>
              </a:rPr>
              <a:t>Polysaccharides (starch, etc)</a:t>
            </a:r>
          </a:p>
          <a:p>
            <a:pPr eaLnBrk="1" hangingPunct="1"/>
            <a:r>
              <a:rPr lang="en-US">
                <a:latin typeface="Constantia" charset="0"/>
                <a:ea typeface="ＭＳ Ｐゴシック" charset="0"/>
                <a:cs typeface="ＭＳ Ｐゴシック" charset="0"/>
              </a:rPr>
              <a:t>Disaccharides (sucrose, etc)</a:t>
            </a:r>
          </a:p>
          <a:p>
            <a:pPr eaLnBrk="1" hangingPunct="1"/>
            <a:r>
              <a:rPr lang="en-US">
                <a:latin typeface="Constantia" charset="0"/>
                <a:ea typeface="ＭＳ Ｐゴシック" charset="0"/>
                <a:cs typeface="ＭＳ Ｐゴシック" charset="0"/>
              </a:rPr>
              <a:t>Triglycerides</a:t>
            </a:r>
          </a:p>
          <a:p>
            <a:pPr eaLnBrk="1" hangingPunct="1"/>
            <a:r>
              <a:rPr lang="en-US">
                <a:latin typeface="Constantia" charset="0"/>
                <a:ea typeface="ＭＳ Ｐゴシック" charset="0"/>
                <a:cs typeface="ＭＳ Ｐゴシック" charset="0"/>
              </a:rPr>
              <a:t>Proteins and polypeptides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/>
          <a:lstStyle/>
          <a:p>
            <a:pPr eaLnBrk="1" hangingPunct="1"/>
            <a:r>
              <a:rPr lang="en-US" dirty="0" err="1">
                <a:latin typeface="Constantia" charset="0"/>
                <a:ea typeface="ＭＳ Ｐゴシック" charset="0"/>
                <a:cs typeface="ＭＳ Ｐゴシック" charset="0"/>
              </a:rPr>
              <a:t>Monosaccharides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 (glucose, fructose, </a:t>
            </a:r>
            <a:r>
              <a:rPr lang="en-US" dirty="0" err="1">
                <a:latin typeface="Constantia" charset="0"/>
                <a:ea typeface="ＭＳ Ｐゴシック" charset="0"/>
                <a:cs typeface="ＭＳ Ｐゴシック" charset="0"/>
              </a:rPr>
              <a:t>etc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Fatty acids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Glycerol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Amino acids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Water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W</a:t>
            </a:r>
            <a:r>
              <a:rPr dirty="0" smtClean="0">
                <a:ea typeface="+mj-ea"/>
                <a:cs typeface="+mj-cs"/>
              </a:rPr>
              <a:t>h</a:t>
            </a:r>
            <a:r>
              <a:rPr smtClean="0">
                <a:ea typeface="+mj-ea"/>
                <a:cs typeface="+mj-cs"/>
              </a:rPr>
              <a:t>y digest food?</a:t>
            </a:r>
            <a:endParaRPr dirty="0"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600">
                <a:solidFill>
                  <a:schemeClr val="tx2"/>
                </a:solidFill>
                <a:latin typeface="Constantia" charset="0"/>
              </a:rPr>
              <a:t>Small enough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charset="0"/>
                <a:ea typeface="ＭＳ Ｐゴシック" charset="0"/>
              </a:rPr>
              <a:t>Outside of the cell membranes</a:t>
            </a:r>
          </a:p>
          <a:p>
            <a:pPr eaLnBrk="1" hangingPunct="1"/>
            <a:r>
              <a:rPr lang="en-US" dirty="0" smtClean="0">
                <a:latin typeface="Constantia" charset="0"/>
                <a:ea typeface="ＭＳ Ｐゴシック" charset="0"/>
              </a:rPr>
              <a:t>Digestion occurs in a digestive tract</a:t>
            </a:r>
            <a:endParaRPr lang="en-US" dirty="0">
              <a:latin typeface="Constantia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Food processin</a:t>
            </a:r>
            <a:r>
              <a:rPr lang="en-US" dirty="0" smtClean="0">
                <a:ea typeface="+mj-ea"/>
                <a:cs typeface="+mj-cs"/>
              </a:rPr>
              <a:t>g - Extracellular </a:t>
            </a:r>
            <a:endParaRPr dirty="0">
              <a:ea typeface="+mj-ea"/>
              <a:cs typeface="+mj-cs"/>
            </a:endParaRPr>
          </a:p>
        </p:txBody>
      </p:sp>
      <p:pic>
        <p:nvPicPr>
          <p:cNvPr id="4" name="Picture 3" descr="hyd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16230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orm grasshopper bird d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51149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035"/>
          <p:cNvSpPr>
            <a:spLocks noChangeArrowheads="1"/>
          </p:cNvSpPr>
          <p:nvPr/>
        </p:nvSpPr>
        <p:spPr bwMode="auto">
          <a:xfrm>
            <a:off x="7620000" y="152400"/>
            <a:ext cx="1018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 32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46482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charset="0"/>
                <a:ea typeface="ＭＳ Ｐゴシック" charset="0"/>
              </a:rPr>
              <a:t>Occurs inside of cell membranes</a:t>
            </a:r>
          </a:p>
          <a:p>
            <a:pPr eaLnBrk="1" hangingPunct="1"/>
            <a:r>
              <a:rPr lang="en-US" dirty="0" smtClean="0">
                <a:latin typeface="Constantia" charset="0"/>
                <a:ea typeface="ＭＳ Ｐゴシック" charset="0"/>
              </a:rPr>
              <a:t>Single celled organisms do this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Food processing</a:t>
            </a:r>
            <a:r>
              <a:rPr lang="en-US" dirty="0" smtClean="0">
                <a:ea typeface="+mj-ea"/>
                <a:cs typeface="+mj-cs"/>
              </a:rPr>
              <a:t> - Intracellular</a:t>
            </a:r>
            <a:endParaRPr dirty="0">
              <a:ea typeface="+mj-ea"/>
              <a:cs typeface="+mj-cs"/>
            </a:endParaRPr>
          </a:p>
        </p:txBody>
      </p:sp>
      <p:pic>
        <p:nvPicPr>
          <p:cNvPr id="4" name="Picture 3" descr="paramecium d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19450" cy="463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32</a:t>
            </a:r>
            <a:endParaRPr lang="en-US" sz="1800" dirty="0"/>
          </a:p>
        </p:txBody>
      </p:sp>
      <p:pic>
        <p:nvPicPr>
          <p:cNvPr id="5" name="Picture 4" descr="bu36_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7600"/>
            <a:ext cx="3744148" cy="280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pPr marL="514350" indent="-514350" eaLnBrk="1" hangingPunct="1">
              <a:buFont typeface="Constantia" charset="0"/>
              <a:buAutoNum type="arabicPeriod"/>
            </a:pP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Ingestion - Eating</a:t>
            </a:r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buFont typeface="Constantia" charset="0"/>
              <a:buAutoNum type="arabicPeriod"/>
            </a:pP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Digestion</a:t>
            </a:r>
          </a:p>
          <a:p>
            <a:pPr marL="879475" lvl="1" indent="-514350" eaLnBrk="1" hangingPunct="1"/>
            <a:r>
              <a:rPr lang="en-US" dirty="0">
                <a:latin typeface="Constantia" charset="0"/>
                <a:ea typeface="ＭＳ Ｐゴシック" charset="0"/>
              </a:rPr>
              <a:t>Mechanical </a:t>
            </a:r>
            <a:r>
              <a:rPr lang="en-US" dirty="0" smtClean="0">
                <a:latin typeface="Constantia" charset="0"/>
                <a:ea typeface="ＭＳ Ｐゴシック" charset="0"/>
              </a:rPr>
              <a:t>– Physical breakdown of food</a:t>
            </a:r>
          </a:p>
          <a:p>
            <a:pPr marL="1244600" lvl="2" indent="-514350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Chewing</a:t>
            </a:r>
          </a:p>
          <a:p>
            <a:pPr marL="879475" lvl="1" indent="-514350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Chemical – chemical reactions</a:t>
            </a:r>
          </a:p>
          <a:p>
            <a:pPr marL="1244600" lvl="2" indent="-514350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Degradation hydrolysis</a:t>
            </a:r>
          </a:p>
          <a:p>
            <a:pPr marL="1244600" lvl="2" indent="-514350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Enzymes</a:t>
            </a:r>
          </a:p>
          <a:p>
            <a:pPr marL="512762" indent="-514350" eaLnBrk="1" hangingPunct="1">
              <a:buFont typeface="+mj-lt"/>
              <a:buAutoNum type="arabicPeriod"/>
            </a:pP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Absorption </a:t>
            </a:r>
          </a:p>
          <a:p>
            <a:pPr marL="879475" lvl="1" indent="-514350" eaLnBrk="1" hangingPunct="1"/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What? Where? How?	</a:t>
            </a:r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Elimination</a:t>
            </a:r>
          </a:p>
          <a:p>
            <a:pPr lvl="1"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If 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it is not absorbed…it is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eliminated</a:t>
            </a:r>
          </a:p>
          <a:p>
            <a:pPr lvl="1"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What you ingest is not necessarily what your body needs…</a:t>
            </a:r>
          </a:p>
          <a:p>
            <a:pPr marL="514350" indent="-514350" eaLnBrk="1" hangingPunct="1">
              <a:buFont typeface="Constantia" charset="0"/>
              <a:buAutoNum type="arabicPeriod"/>
            </a:pPr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Food processing</a:t>
            </a:r>
            <a:endParaRPr dirty="0">
              <a:ea typeface="+mj-ea"/>
              <a:cs typeface="+mj-cs"/>
            </a:endParaRPr>
          </a:p>
        </p:txBody>
      </p:sp>
      <p:sp>
        <p:nvSpPr>
          <p:cNvPr id="27651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digestive system overview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6904038" cy="5229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  <a:hlinkClick r:id="rId4"/>
              </a:rPr>
              <a:t>Digestive System Overview</a:t>
            </a:r>
            <a:endParaRPr dirty="0">
              <a:ea typeface="+mj-ea"/>
              <a:cs typeface="+mj-cs"/>
            </a:endParaRPr>
          </a:p>
        </p:txBody>
      </p:sp>
      <p:sp>
        <p:nvSpPr>
          <p:cNvPr id="29699" name="Rectangle 1035"/>
          <p:cNvSpPr>
            <a:spLocks noChangeArrowheads="1"/>
          </p:cNvSpPr>
          <p:nvPr/>
        </p:nvSpPr>
        <p:spPr bwMode="auto">
          <a:xfrm>
            <a:off x="7620000" y="152400"/>
            <a:ext cx="1339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30, 33</a:t>
            </a:r>
            <a:endParaRPr lang="en-US" sz="1800" dirty="0"/>
          </a:p>
        </p:txBody>
      </p:sp>
      <p:pic>
        <p:nvPicPr>
          <p:cNvPr id="29700" name="Picture 4" descr="digestion schematic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2747" b="2161"/>
          <a:stretch>
            <a:fillRect/>
          </a:stretch>
        </p:blipFill>
        <p:spPr bwMode="auto">
          <a:xfrm>
            <a:off x="7239000" y="2286000"/>
            <a:ext cx="1600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Mouth</a:t>
            </a:r>
            <a:endParaRPr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  <a:ea typeface="ＭＳ Ｐゴシック" charset="0"/>
                <a:cs typeface="ＭＳ Ｐゴシック" charset="0"/>
              </a:rPr>
              <a:t>Teeth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Mechanical digestion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Canines vs. molars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  <a:ea typeface="ＭＳ Ｐゴシック" charset="0"/>
                <a:cs typeface="ＭＳ Ｐゴシック" charset="0"/>
              </a:rPr>
              <a:t>Saliva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Lubricates food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Neutralizes food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Antibacterial agents kill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Salivary amylase </a:t>
            </a:r>
            <a:r>
              <a:rPr lang="en-US" sz="2200" dirty="0" smtClean="0">
                <a:latin typeface="Constantia" charset="0"/>
                <a:ea typeface="ＭＳ Ｐゴシック" charset="0"/>
              </a:rPr>
              <a:t>– chemical digestion of starch </a:t>
            </a:r>
            <a:r>
              <a:rPr lang="en-US" sz="2200" dirty="0">
                <a:latin typeface="Constantia" charset="0"/>
                <a:ea typeface="ＭＳ Ｐゴシック" charset="0"/>
              </a:rPr>
              <a:t>to </a:t>
            </a:r>
            <a:r>
              <a:rPr lang="en-US" sz="2200" dirty="0" smtClean="0">
                <a:latin typeface="Constantia" charset="0"/>
                <a:ea typeface="ＭＳ Ｐゴシック" charset="0"/>
              </a:rPr>
              <a:t>disaccharides</a:t>
            </a:r>
            <a:endParaRPr lang="en-US" sz="2200" dirty="0">
              <a:latin typeface="Constant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  <a:ea typeface="ＭＳ Ｐゴシック" charset="0"/>
                <a:cs typeface="ＭＳ Ｐゴシック" charset="0"/>
              </a:rPr>
              <a:t>Tongue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Taste buds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onstantia" charset="0"/>
                <a:ea typeface="ＭＳ Ｐゴシック" charset="0"/>
              </a:rPr>
              <a:t>Forms a </a:t>
            </a:r>
            <a:r>
              <a:rPr lang="ja-JP" altLang="en-US" sz="2200" dirty="0">
                <a:latin typeface="Constantia" charset="0"/>
                <a:ea typeface="ＭＳ Ｐゴシック" charset="0"/>
              </a:rPr>
              <a:t>“</a:t>
            </a:r>
            <a:r>
              <a:rPr lang="en-US" sz="2200" dirty="0">
                <a:latin typeface="Constantia" charset="0"/>
                <a:ea typeface="ＭＳ Ｐゴシック" charset="0"/>
              </a:rPr>
              <a:t>bolus</a:t>
            </a:r>
            <a:r>
              <a:rPr lang="ja-JP" altLang="en-US" sz="2200" dirty="0">
                <a:latin typeface="Constantia" charset="0"/>
                <a:ea typeface="ＭＳ Ｐゴシック" charset="0"/>
              </a:rPr>
              <a:t>”</a:t>
            </a:r>
            <a:endParaRPr lang="en-US" sz="2200" dirty="0">
              <a:latin typeface="Constantia" charset="0"/>
              <a:ea typeface="ＭＳ Ｐゴシック" charset="0"/>
            </a:endParaRPr>
          </a:p>
        </p:txBody>
      </p:sp>
      <p:pic>
        <p:nvPicPr>
          <p:cNvPr id="31747" name="Content Placeholder 4" descr="mouth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613" y="2286000"/>
            <a:ext cx="3810000" cy="3048000"/>
          </a:xfrm>
        </p:spPr>
      </p:pic>
      <p:sp>
        <p:nvSpPr>
          <p:cNvPr id="31748" name="Rectangle 1035"/>
          <p:cNvSpPr>
            <a:spLocks noChangeArrowheads="1"/>
          </p:cNvSpPr>
          <p:nvPr/>
        </p:nvSpPr>
        <p:spPr bwMode="auto">
          <a:xfrm>
            <a:off x="7620000" y="152400"/>
            <a:ext cx="1339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33, 34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Pharynx</a:t>
            </a:r>
            <a:endParaRPr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Leads to esophagus (digestion) and trachea (respiration)</a:t>
            </a:r>
          </a:p>
          <a:p>
            <a:pPr eaLnBrk="1" hangingPunct="1"/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Epiglottis protects the trachea when the bolus pushes it 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shut in the process of 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  <a:hlinkClick r:id="rId3"/>
              </a:rPr>
              <a:t>swallowing</a:t>
            </a:r>
            <a:endParaRPr lang="en-US" dirty="0" smtClean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5" name="Content Placeholder 4" descr="Swallowing_Mechanism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85950"/>
            <a:ext cx="4059238" cy="3848100"/>
          </a:xfrm>
        </p:spPr>
      </p:pic>
      <p:sp>
        <p:nvSpPr>
          <p:cNvPr id="33796" name="Rectangle 1035"/>
          <p:cNvSpPr>
            <a:spLocks noChangeArrowheads="1"/>
          </p:cNvSpPr>
          <p:nvPr/>
        </p:nvSpPr>
        <p:spPr bwMode="auto">
          <a:xfrm>
            <a:off x="7620000" y="152400"/>
            <a:ext cx="9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OBJ </a:t>
            </a:r>
            <a:r>
              <a:rPr lang="en-US" sz="1800" dirty="0" smtClean="0"/>
              <a:t>33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3117</TotalTime>
  <Words>914</Words>
  <Application>Microsoft Macintosh PowerPoint</Application>
  <PresentationFormat>On-screen Show (4:3)</PresentationFormat>
  <Paragraphs>200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Topic 6</vt:lpstr>
      <vt:lpstr>Why eat???? Why digest??</vt:lpstr>
      <vt:lpstr>Why digest food?</vt:lpstr>
      <vt:lpstr>Food processing - Extracellular </vt:lpstr>
      <vt:lpstr>Food processing - Intracellular</vt:lpstr>
      <vt:lpstr>Food processing</vt:lpstr>
      <vt:lpstr>Digestive System Overview</vt:lpstr>
      <vt:lpstr>Mouth</vt:lpstr>
      <vt:lpstr>Pharynx</vt:lpstr>
      <vt:lpstr>Esophagus</vt:lpstr>
      <vt:lpstr>Stomach</vt:lpstr>
      <vt:lpstr>Stomach – regulation of stomach acid and activation of pepsin enzyme</vt:lpstr>
      <vt:lpstr>Stomach – gastric ulcers</vt:lpstr>
      <vt:lpstr>Small Intestine</vt:lpstr>
      <vt:lpstr>Small Intestine - Duodenum</vt:lpstr>
      <vt:lpstr>Small Intestine - Duodenum</vt:lpstr>
      <vt:lpstr>Small Intestine - Duodenum</vt:lpstr>
      <vt:lpstr>Small Intestine - Absorption</vt:lpstr>
      <vt:lpstr>Small Intestine - Absorption</vt:lpstr>
      <vt:lpstr>Large Intestine or Colon</vt:lpstr>
      <vt:lpstr>Digestive System Overview</vt:lpstr>
      <vt:lpstr>The breakdown…</vt:lpstr>
      <vt:lpstr>Where foods are broken down with enzymes</vt:lpstr>
      <vt:lpstr>Structure and Function in Digestion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Mary My Love</dc:creator>
  <cp:lastModifiedBy>bradkozel</cp:lastModifiedBy>
  <cp:revision>176</cp:revision>
  <cp:lastPrinted>2009-10-01T14:10:49Z</cp:lastPrinted>
  <dcterms:created xsi:type="dcterms:W3CDTF">2009-08-21T23:39:38Z</dcterms:created>
  <dcterms:modified xsi:type="dcterms:W3CDTF">2013-10-16T14:23:07Z</dcterms:modified>
</cp:coreProperties>
</file>