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4864A-F4C4-0147-B4C5-2EEE70C2DAE5}" type="datetimeFigureOut">
              <a:rPr lang="en-US" smtClean="0"/>
              <a:t>11/1/13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47132-C0B0-054A-947A-3E04B743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4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47132-C0B0-054A-947A-3E04B74302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8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0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5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9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9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7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9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2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A5B5-52F4-3842-9996-BF6BFCC0C72D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50231-D710-444B-84A7-C0CF2697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Chemistry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Organic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four types…</a:t>
            </a:r>
          </a:p>
          <a:p>
            <a:pPr lvl="1"/>
            <a:r>
              <a:rPr lang="en-US" dirty="0" smtClean="0"/>
              <a:t>Identification based on structure or elements present</a:t>
            </a:r>
          </a:p>
          <a:p>
            <a:pPr lvl="1"/>
            <a:r>
              <a:rPr lang="en-US" dirty="0" smtClean="0"/>
              <a:t>Major functions….</a:t>
            </a:r>
          </a:p>
          <a:p>
            <a:pPr lvl="2"/>
            <a:r>
              <a:rPr lang="en-US" dirty="0" smtClean="0"/>
              <a:t>Nutritionally</a:t>
            </a:r>
          </a:p>
          <a:p>
            <a:pPr lvl="2"/>
            <a:r>
              <a:rPr lang="en-US" dirty="0" smtClean="0"/>
              <a:t>In the body</a:t>
            </a:r>
          </a:p>
          <a:p>
            <a:pPr lvl="1"/>
            <a:r>
              <a:rPr lang="en-US" dirty="0" smtClean="0"/>
              <a:t>Polymer-monomer relationship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5700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5: Chemical reactions and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Catabolic vs. Anabolic</a:t>
            </a:r>
          </a:p>
          <a:p>
            <a:r>
              <a:rPr lang="en-US" dirty="0" smtClean="0"/>
              <a:t>Exergonic vs. Endergonic</a:t>
            </a:r>
          </a:p>
          <a:p>
            <a:r>
              <a:rPr lang="en-US" dirty="0" smtClean="0"/>
              <a:t>Energy graphs</a:t>
            </a:r>
          </a:p>
        </p:txBody>
      </p:sp>
      <p:pic>
        <p:nvPicPr>
          <p:cNvPr id="4" name="Picture 6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042" y="2847234"/>
            <a:ext cx="5225757" cy="4097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23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5: Chemical reactions and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95" y="1838307"/>
            <a:ext cx="4385200" cy="5019693"/>
          </a:xfrm>
        </p:spPr>
        <p:txBody>
          <a:bodyPr>
            <a:normAutofit/>
          </a:bodyPr>
          <a:lstStyle/>
          <a:p>
            <a:r>
              <a:rPr lang="en-US" dirty="0" smtClean="0"/>
              <a:t>Enzymes</a:t>
            </a:r>
          </a:p>
          <a:p>
            <a:pPr lvl="1"/>
            <a:r>
              <a:rPr lang="en-US" dirty="0" smtClean="0"/>
              <a:t>Proteins</a:t>
            </a:r>
          </a:p>
          <a:p>
            <a:pPr lvl="1"/>
            <a:r>
              <a:rPr lang="en-US" dirty="0" smtClean="0"/>
              <a:t>Biological catalyst</a:t>
            </a:r>
          </a:p>
          <a:p>
            <a:pPr lvl="1"/>
            <a:r>
              <a:rPr lang="en-US" dirty="0" smtClean="0"/>
              <a:t>  Substrate-active site specificity </a:t>
            </a:r>
          </a:p>
          <a:p>
            <a:pPr lvl="2"/>
            <a:r>
              <a:rPr lang="en-US" dirty="0" smtClean="0"/>
              <a:t>Induced fit model</a:t>
            </a:r>
          </a:p>
          <a:p>
            <a:pPr lvl="1"/>
            <a:r>
              <a:rPr lang="en-US" dirty="0" smtClean="0"/>
              <a:t>Denaturation</a:t>
            </a:r>
          </a:p>
          <a:p>
            <a:pPr lvl="1"/>
            <a:r>
              <a:rPr lang="en-US" dirty="0" smtClean="0"/>
              <a:t>Pepsin Lab</a:t>
            </a:r>
          </a:p>
          <a:p>
            <a:pPr lvl="2"/>
            <a:r>
              <a:rPr lang="en-US" dirty="0" smtClean="0"/>
              <a:t>What variables affect enzyme function?</a:t>
            </a:r>
            <a:endParaRPr lang="en-US" dirty="0"/>
          </a:p>
        </p:txBody>
      </p:sp>
      <p:pic>
        <p:nvPicPr>
          <p:cNvPr id="4" name="Picture 7" descr="EScomp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950" y="1838307"/>
            <a:ext cx="4453769" cy="42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94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6: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699"/>
            <a:ext cx="418674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Extracellular vs. intracellular</a:t>
            </a:r>
          </a:p>
          <a:p>
            <a:r>
              <a:rPr lang="en-US" dirty="0" smtClean="0"/>
              <a:t>Reason for food</a:t>
            </a:r>
          </a:p>
          <a:p>
            <a:pPr lvl="1"/>
            <a:r>
              <a:rPr lang="en-US" dirty="0" smtClean="0"/>
              <a:t>Obtain Energy</a:t>
            </a:r>
          </a:p>
          <a:p>
            <a:pPr lvl="1"/>
            <a:r>
              <a:rPr lang="en-US" dirty="0" smtClean="0"/>
              <a:t>Building blocks</a:t>
            </a:r>
          </a:p>
          <a:p>
            <a:r>
              <a:rPr lang="en-US" dirty="0" smtClean="0"/>
              <a:t>Reason for digestion</a:t>
            </a:r>
          </a:p>
          <a:p>
            <a:pPr lvl="1"/>
            <a:r>
              <a:rPr lang="en-US" dirty="0" smtClean="0"/>
              <a:t>Break molecules down to monomer level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aramecium d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848" y="3515397"/>
            <a:ext cx="2147002" cy="309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ydr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576" y="1278038"/>
            <a:ext cx="2551221" cy="322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16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924"/>
            <a:ext cx="8229600" cy="1143000"/>
          </a:xfrm>
        </p:spPr>
        <p:txBody>
          <a:bodyPr/>
          <a:lstStyle/>
          <a:p>
            <a:r>
              <a:rPr lang="en-US" dirty="0" smtClean="0"/>
              <a:t>Topic 6: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49" y="846138"/>
            <a:ext cx="4305817" cy="60118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Human Digestive System</a:t>
            </a:r>
          </a:p>
          <a:p>
            <a:pPr lvl="1"/>
            <a:r>
              <a:rPr lang="en-US" dirty="0" smtClean="0"/>
              <a:t>Four food processing steps</a:t>
            </a:r>
          </a:p>
          <a:p>
            <a:pPr lvl="1"/>
            <a:r>
              <a:rPr lang="en-US" dirty="0" smtClean="0"/>
              <a:t>Path of food through system</a:t>
            </a:r>
          </a:p>
          <a:p>
            <a:pPr lvl="2"/>
            <a:r>
              <a:rPr lang="en-US" dirty="0" smtClean="0"/>
              <a:t>Digestive tract vs. helper organ</a:t>
            </a:r>
          </a:p>
          <a:p>
            <a:pPr lvl="2"/>
            <a:r>
              <a:rPr lang="en-US" dirty="0" smtClean="0"/>
              <a:t>peristalsis</a:t>
            </a:r>
          </a:p>
          <a:p>
            <a:pPr lvl="1"/>
            <a:r>
              <a:rPr lang="en-US" dirty="0" smtClean="0"/>
              <a:t>Locations of Mechanical and Chemical digestion</a:t>
            </a:r>
          </a:p>
          <a:p>
            <a:pPr lvl="2"/>
            <a:r>
              <a:rPr lang="en-US" dirty="0" smtClean="0"/>
              <a:t>Chewing, churning, emulsifying</a:t>
            </a:r>
          </a:p>
          <a:p>
            <a:pPr lvl="2"/>
            <a:r>
              <a:rPr lang="en-US" dirty="0" smtClean="0"/>
              <a:t>Digestive Enzymes</a:t>
            </a:r>
          </a:p>
          <a:p>
            <a:pPr lvl="1"/>
            <a:r>
              <a:rPr lang="en-US" dirty="0" smtClean="0"/>
              <a:t>Surface Area Theme</a:t>
            </a:r>
          </a:p>
          <a:p>
            <a:pPr lvl="1"/>
            <a:r>
              <a:rPr lang="en-US" dirty="0" smtClean="0"/>
              <a:t>Structure-Function Theme</a:t>
            </a:r>
            <a:endParaRPr lang="en-US" dirty="0"/>
          </a:p>
        </p:txBody>
      </p:sp>
      <p:pic>
        <p:nvPicPr>
          <p:cNvPr id="4" name="Content Placeholder 3" descr="digestive system overvi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2100" y="1887500"/>
            <a:ext cx="4651900" cy="352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62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7: Methods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 vs. Hypothesis Science</a:t>
            </a:r>
          </a:p>
          <a:p>
            <a:r>
              <a:rPr lang="en-US" dirty="0" smtClean="0"/>
              <a:t>Scientific Method – Controlled Experiments</a:t>
            </a:r>
          </a:p>
          <a:p>
            <a:pPr lvl="1"/>
            <a:r>
              <a:rPr lang="en-US" dirty="0" smtClean="0"/>
              <a:t>Variables: Independent, dependent, control</a:t>
            </a:r>
          </a:p>
          <a:p>
            <a:pPr lvl="1"/>
            <a:r>
              <a:rPr lang="en-US" dirty="0" smtClean="0"/>
              <a:t>Groups: Experimental, control</a:t>
            </a:r>
          </a:p>
          <a:p>
            <a:pPr lvl="1"/>
            <a:r>
              <a:rPr lang="en-US" dirty="0" smtClean="0"/>
              <a:t>If, then hypothesis</a:t>
            </a:r>
          </a:p>
          <a:p>
            <a:r>
              <a:rPr lang="en-US" dirty="0" smtClean="0"/>
              <a:t>Observation vs. </a:t>
            </a:r>
            <a:r>
              <a:rPr lang="en-US" smtClean="0"/>
              <a:t>Inference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40-45 Multiple Choice questions</a:t>
            </a:r>
          </a:p>
          <a:p>
            <a:pPr lvl="1"/>
            <a:r>
              <a:rPr lang="en-US" dirty="0" err="1" smtClean="0"/>
              <a:t>Scantron</a:t>
            </a:r>
            <a:endParaRPr lang="en-US" dirty="0" smtClean="0"/>
          </a:p>
          <a:p>
            <a:r>
              <a:rPr lang="en-US" dirty="0" smtClean="0"/>
              <a:t>1-2 Short answer questions</a:t>
            </a:r>
          </a:p>
          <a:p>
            <a:pPr lvl="1"/>
            <a:r>
              <a:rPr lang="en-US" dirty="0" smtClean="0"/>
              <a:t>Multiple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0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The Nature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Pure substance vs. Mixture</a:t>
            </a:r>
          </a:p>
          <a:p>
            <a:pPr lvl="1"/>
            <a:r>
              <a:rPr lang="en-US" dirty="0" smtClean="0"/>
              <a:t>Solutions</a:t>
            </a:r>
          </a:p>
          <a:p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Atoms</a:t>
            </a:r>
          </a:p>
          <a:p>
            <a:r>
              <a:rPr lang="en-US" dirty="0" smtClean="0"/>
              <a:t>Compounds</a:t>
            </a:r>
          </a:p>
          <a:p>
            <a:pPr lvl="1"/>
            <a:r>
              <a:rPr lang="en-US" dirty="0" smtClean="0"/>
              <a:t>Molecules</a:t>
            </a:r>
          </a:p>
          <a:p>
            <a:r>
              <a:rPr lang="en-US" dirty="0" smtClean="0"/>
              <a:t>SPONCH</a:t>
            </a:r>
          </a:p>
          <a:p>
            <a:r>
              <a:rPr lang="en-US" dirty="0" smtClean="0"/>
              <a:t>Ions vs. Isotopes</a:t>
            </a:r>
          </a:p>
          <a:p>
            <a:r>
              <a:rPr lang="en-US" dirty="0" smtClean="0"/>
              <a:t>Molecular vs. structural formula</a:t>
            </a:r>
            <a:endParaRPr lang="en-US" dirty="0"/>
          </a:p>
        </p:txBody>
      </p:sp>
      <p:pic>
        <p:nvPicPr>
          <p:cNvPr id="4" name="Content Placeholder 6" descr="Alan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44" y="4378124"/>
            <a:ext cx="263048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m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520" y="2276492"/>
            <a:ext cx="4695280" cy="179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28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2: Bonding and 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 vs. Covalent Bonding</a:t>
            </a:r>
          </a:p>
          <a:p>
            <a:r>
              <a:rPr lang="en-US" dirty="0" smtClean="0"/>
              <a:t>Polar covalent Bond</a:t>
            </a:r>
          </a:p>
          <a:p>
            <a:pPr lvl="1"/>
            <a:r>
              <a:rPr lang="en-US" dirty="0" smtClean="0"/>
              <a:t>Electronegativity</a:t>
            </a:r>
          </a:p>
          <a:p>
            <a:pPr lvl="1"/>
            <a:r>
              <a:rPr lang="en-US" dirty="0" smtClean="0"/>
              <a:t>Polar Molecules</a:t>
            </a:r>
          </a:p>
          <a:p>
            <a:pPr lvl="2"/>
            <a:r>
              <a:rPr lang="en-US" dirty="0" smtClean="0"/>
              <a:t>Ex. Water</a:t>
            </a:r>
            <a:endParaRPr lang="en-US" dirty="0"/>
          </a:p>
        </p:txBody>
      </p:sp>
      <p:pic>
        <p:nvPicPr>
          <p:cNvPr id="4" name="Picture 3" descr="bond_cla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3" b="10001"/>
          <a:stretch>
            <a:fillRect/>
          </a:stretch>
        </p:blipFill>
        <p:spPr bwMode="auto">
          <a:xfrm>
            <a:off x="4499293" y="2371078"/>
            <a:ext cx="1669413" cy="2163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ond_cla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87" b="10001"/>
          <a:stretch>
            <a:fillRect/>
          </a:stretch>
        </p:blipFill>
        <p:spPr bwMode="auto">
          <a:xfrm>
            <a:off x="6829353" y="2436196"/>
            <a:ext cx="1632091" cy="209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"/>
          <a:stretch>
            <a:fillRect/>
          </a:stretch>
        </p:blipFill>
        <p:spPr bwMode="auto">
          <a:xfrm>
            <a:off x="1714338" y="4394935"/>
            <a:ext cx="2784955" cy="229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94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2: Bonding and 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6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Properties of Water – Biological significance for each</a:t>
            </a:r>
          </a:p>
          <a:p>
            <a:pPr lvl="1"/>
            <a:r>
              <a:rPr lang="en-US" dirty="0" smtClean="0"/>
              <a:t>Cohesion</a:t>
            </a:r>
          </a:p>
          <a:p>
            <a:pPr lvl="2"/>
            <a:r>
              <a:rPr lang="en-US" dirty="0" smtClean="0"/>
              <a:t>Surface tension</a:t>
            </a:r>
          </a:p>
          <a:p>
            <a:pPr lvl="1"/>
            <a:r>
              <a:rPr lang="en-US" dirty="0" smtClean="0"/>
              <a:t>Adhesion</a:t>
            </a:r>
          </a:p>
          <a:p>
            <a:pPr lvl="1"/>
            <a:r>
              <a:rPr lang="en-US" dirty="0" smtClean="0"/>
              <a:t>High specific heat</a:t>
            </a:r>
          </a:p>
          <a:p>
            <a:pPr lvl="1"/>
            <a:r>
              <a:rPr lang="en-US" dirty="0" smtClean="0"/>
              <a:t>High heat of vaporization</a:t>
            </a:r>
          </a:p>
          <a:p>
            <a:pPr lvl="1"/>
            <a:r>
              <a:rPr lang="en-US" dirty="0" smtClean="0"/>
              <a:t>Ice density </a:t>
            </a:r>
            <a:r>
              <a:rPr lang="en-US" dirty="0" err="1" smtClean="0"/>
              <a:t>vs</a:t>
            </a:r>
            <a:r>
              <a:rPr lang="en-US" dirty="0" smtClean="0"/>
              <a:t> water density</a:t>
            </a:r>
          </a:p>
          <a:p>
            <a:pPr lvl="1"/>
            <a:r>
              <a:rPr lang="en-US" dirty="0" smtClean="0"/>
              <a:t>Universal Solvent</a:t>
            </a:r>
          </a:p>
          <a:p>
            <a:pPr lvl="2"/>
            <a:r>
              <a:rPr lang="en-US" dirty="0" smtClean="0"/>
              <a:t>solutions</a:t>
            </a:r>
            <a:endParaRPr lang="en-US" dirty="0"/>
          </a:p>
        </p:txBody>
      </p:sp>
      <p:pic>
        <p:nvPicPr>
          <p:cNvPr id="4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979" y="4448950"/>
            <a:ext cx="2687821" cy="197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9" b="11810"/>
          <a:stretch>
            <a:fillRect/>
          </a:stretch>
        </p:blipFill>
        <p:spPr bwMode="auto">
          <a:xfrm>
            <a:off x="5140089" y="2143245"/>
            <a:ext cx="3050563" cy="192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62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Basic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</a:p>
          <a:p>
            <a:r>
              <a:rPr lang="en-US" dirty="0" smtClean="0"/>
              <a:t>Bases</a:t>
            </a:r>
          </a:p>
          <a:p>
            <a:r>
              <a:rPr lang="en-US" dirty="0" smtClean="0"/>
              <a:t>pH</a:t>
            </a:r>
          </a:p>
          <a:p>
            <a:r>
              <a:rPr lang="en-US" dirty="0" smtClean="0"/>
              <a:t>Homeostasis</a:t>
            </a:r>
          </a:p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5287963"/>
            <a:ext cx="7848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      C</a:t>
            </a:r>
            <a:r>
              <a:rPr lang="en-US" baseline="-25000" smtClean="0">
                <a:latin typeface="Arial" charset="0"/>
                <a:ea typeface="ＭＳ Ｐゴシック" charset="0"/>
                <a:cs typeface="ＭＳ Ｐゴシック" charset="0"/>
              </a:rPr>
              <a:t>6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H</a:t>
            </a:r>
            <a:r>
              <a:rPr lang="en-US" baseline="-25000" smtClean="0">
                <a:latin typeface="Arial" charset="0"/>
                <a:ea typeface="ＭＳ Ｐゴシック" charset="0"/>
                <a:cs typeface="ＭＳ Ｐゴシック" charset="0"/>
              </a:rPr>
              <a:t>12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baseline="-25000" smtClean="0">
                <a:latin typeface="Arial" charset="0"/>
                <a:ea typeface="ＭＳ Ｐゴシック" charset="0"/>
                <a:cs typeface="ＭＳ Ｐゴシック" charset="0"/>
              </a:rPr>
              <a:t>6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+ 6O</a:t>
            </a:r>
            <a:r>
              <a:rPr lang="en-US" baseline="-25000" smtClean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6CO</a:t>
            </a:r>
            <a:r>
              <a:rPr lang="en-US" baseline="-2500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2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+ 6H</a:t>
            </a:r>
            <a:r>
              <a:rPr lang="en-US" baseline="-2500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2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O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Content Placeholder 7" descr="pH sca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8209" y="1232703"/>
            <a:ext cx="2571247" cy="391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31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dehydration synthesis 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134" y="4279052"/>
            <a:ext cx="40608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Organic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680"/>
            <a:ext cx="8229600" cy="4525963"/>
          </a:xfrm>
        </p:spPr>
        <p:txBody>
          <a:bodyPr/>
          <a:lstStyle/>
          <a:p>
            <a:r>
              <a:rPr lang="en-US" dirty="0" smtClean="0"/>
              <a:t>Carbon and functional group</a:t>
            </a:r>
          </a:p>
          <a:p>
            <a:r>
              <a:rPr lang="en-US" dirty="0" smtClean="0"/>
              <a:t>Shape Controls function</a:t>
            </a:r>
          </a:p>
          <a:p>
            <a:r>
              <a:rPr lang="en-US" dirty="0" smtClean="0"/>
              <a:t>Macromolecule</a:t>
            </a:r>
          </a:p>
          <a:p>
            <a:r>
              <a:rPr lang="en-US" dirty="0" smtClean="0"/>
              <a:t>Polymerization</a:t>
            </a:r>
          </a:p>
          <a:p>
            <a:pPr lvl="1"/>
            <a:r>
              <a:rPr lang="en-US" dirty="0" smtClean="0"/>
              <a:t>Monomer – polymer relationship</a:t>
            </a:r>
          </a:p>
          <a:p>
            <a:pPr lvl="1"/>
            <a:r>
              <a:rPr lang="en-US" dirty="0" smtClean="0"/>
              <a:t>Dehydration synthesis</a:t>
            </a:r>
          </a:p>
          <a:p>
            <a:pPr lvl="1"/>
            <a:r>
              <a:rPr lang="en-US" dirty="0" smtClean="0"/>
              <a:t>Degradation hydrolysis</a:t>
            </a:r>
            <a:endParaRPr lang="en-US" dirty="0"/>
          </a:p>
        </p:txBody>
      </p:sp>
      <p:pic>
        <p:nvPicPr>
          <p:cNvPr id="4" name="Picture 3" descr="800px-ProteinStructu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775" y="1256680"/>
            <a:ext cx="3220225" cy="205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3" descr="hydrolysis_sucros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283" y="4279052"/>
            <a:ext cx="2336111" cy="216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35688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Organic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41" y="1600200"/>
            <a:ext cx="5437033" cy="51089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Monosaccharide, Disaccharide, Polysaccharide</a:t>
            </a:r>
          </a:p>
          <a:p>
            <a:pPr lvl="1"/>
            <a:r>
              <a:rPr lang="en-US" dirty="0" smtClean="0"/>
              <a:t>Ex. Glucose, lactose, maltose, sucrose, starch, cellulose, glycogen</a:t>
            </a:r>
          </a:p>
          <a:p>
            <a:pPr lvl="1"/>
            <a:r>
              <a:rPr lang="en-US" dirty="0" smtClean="0"/>
              <a:t>Homeostasis connection: insulin and glucagon</a:t>
            </a:r>
          </a:p>
          <a:p>
            <a:r>
              <a:rPr lang="en-US" dirty="0" smtClean="0"/>
              <a:t>Lipids</a:t>
            </a:r>
          </a:p>
          <a:p>
            <a:pPr lvl="1"/>
            <a:r>
              <a:rPr lang="en-US" dirty="0" smtClean="0"/>
              <a:t>Triglycerides, Steroids, phospholipids</a:t>
            </a:r>
          </a:p>
          <a:p>
            <a:pPr lvl="1"/>
            <a:r>
              <a:rPr lang="en-US" dirty="0" smtClean="0"/>
              <a:t>Saturated </a:t>
            </a:r>
            <a:r>
              <a:rPr lang="en-US" dirty="0" err="1" smtClean="0"/>
              <a:t>vs</a:t>
            </a:r>
            <a:r>
              <a:rPr lang="en-US" dirty="0" smtClean="0"/>
              <a:t> Unsaturated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sucros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01104"/>
            <a:ext cx="3505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riglyceride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704" y="3790983"/>
            <a:ext cx="2617096" cy="291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47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Organic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32" y="1600200"/>
            <a:ext cx="482181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Proteins</a:t>
            </a:r>
          </a:p>
          <a:p>
            <a:pPr lvl="1"/>
            <a:r>
              <a:rPr lang="en-US" dirty="0" smtClean="0"/>
              <a:t>Amino acids</a:t>
            </a:r>
          </a:p>
          <a:p>
            <a:pPr lvl="1"/>
            <a:r>
              <a:rPr lang="en-US" dirty="0" smtClean="0"/>
              <a:t>Ex. Enzymes, structural proteins, cellular transport proteins</a:t>
            </a:r>
          </a:p>
          <a:p>
            <a:pPr lvl="1"/>
            <a:r>
              <a:rPr lang="en-US" dirty="0" smtClean="0"/>
              <a:t>Protein folding</a:t>
            </a:r>
          </a:p>
          <a:p>
            <a:r>
              <a:rPr lang="en-US" dirty="0" smtClean="0"/>
              <a:t>Nucleic Acids</a:t>
            </a:r>
          </a:p>
          <a:p>
            <a:pPr lvl="1"/>
            <a:r>
              <a:rPr lang="en-US" dirty="0" smtClean="0"/>
              <a:t>Ex. RNA and DNA</a:t>
            </a:r>
          </a:p>
          <a:p>
            <a:pPr lvl="1"/>
            <a:r>
              <a:rPr lang="en-US" dirty="0" smtClean="0"/>
              <a:t>nucleotide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Content Placeholder 3" descr="amino_acid_structure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9"/>
          <a:stretch>
            <a:fillRect/>
          </a:stretch>
        </p:blipFill>
        <p:spPr>
          <a:xfrm>
            <a:off x="5120242" y="1212172"/>
            <a:ext cx="3752867" cy="1863386"/>
          </a:xfrm>
          <a:prstGeom prst="rect">
            <a:avLst/>
          </a:prstGeom>
        </p:spPr>
      </p:pic>
      <p:pic>
        <p:nvPicPr>
          <p:cNvPr id="5" name="Content Placeholder 3" descr="300px-Protein-structu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5393" y="3194611"/>
            <a:ext cx="2478607" cy="3378705"/>
          </a:xfrm>
          <a:prstGeom prst="rect">
            <a:avLst/>
          </a:prstGeom>
        </p:spPr>
      </p:pic>
      <p:pic>
        <p:nvPicPr>
          <p:cNvPr id="6" name="Picture 5" descr="D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270" y="4032800"/>
            <a:ext cx="1423943" cy="2540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02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399</Words>
  <Application>Microsoft Macintosh PowerPoint</Application>
  <PresentationFormat>On-screen Show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1: Chemistry of Life</vt:lpstr>
      <vt:lpstr>Unit Test Format</vt:lpstr>
      <vt:lpstr>Topic 1: The Nature of Matter</vt:lpstr>
      <vt:lpstr>Topic 2: Bonding and Properties of Water</vt:lpstr>
      <vt:lpstr>Topic 2: Bonding and Properties of Water</vt:lpstr>
      <vt:lpstr>Topic 3: Basic Chemistry</vt:lpstr>
      <vt:lpstr>Topic 4: Organic Molecules</vt:lpstr>
      <vt:lpstr>Topic 4: Organic Molecules</vt:lpstr>
      <vt:lpstr>Topic 4: Organic Molecules</vt:lpstr>
      <vt:lpstr>Topic 4: Organic Molecules</vt:lpstr>
      <vt:lpstr>Topic 5: Chemical reactions and Enzymes</vt:lpstr>
      <vt:lpstr>Topic 5: Chemical reactions and Enzymes</vt:lpstr>
      <vt:lpstr>Topic 6: Digestion</vt:lpstr>
      <vt:lpstr>Topic 6: Digestion</vt:lpstr>
      <vt:lpstr>Topic 7: Methods of Science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Chemistry of Life</dc:title>
  <dc:creator>bradkozel</dc:creator>
  <cp:lastModifiedBy>bradkozel</cp:lastModifiedBy>
  <cp:revision>14</cp:revision>
  <dcterms:created xsi:type="dcterms:W3CDTF">2013-11-01T16:37:09Z</dcterms:created>
  <dcterms:modified xsi:type="dcterms:W3CDTF">2013-11-01T18:12:33Z</dcterms:modified>
</cp:coreProperties>
</file>