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62" r:id="rId2"/>
    <p:sldId id="261" r:id="rId3"/>
    <p:sldId id="258" r:id="rId4"/>
    <p:sldId id="263" r:id="rId5"/>
    <p:sldId id="266" r:id="rId6"/>
    <p:sldId id="264" r:id="rId7"/>
    <p:sldId id="265" r:id="rId8"/>
    <p:sldId id="267" r:id="rId9"/>
    <p:sldId id="269" r:id="rId10"/>
    <p:sldId id="270" r:id="rId11"/>
    <p:sldId id="268" r:id="rId12"/>
    <p:sldId id="305" r:id="rId13"/>
    <p:sldId id="306" r:id="rId14"/>
    <p:sldId id="307" r:id="rId15"/>
    <p:sldId id="275" r:id="rId16"/>
    <p:sldId id="277" r:id="rId17"/>
    <p:sldId id="276" r:id="rId18"/>
    <p:sldId id="271" r:id="rId19"/>
    <p:sldId id="272" r:id="rId20"/>
    <p:sldId id="273" r:id="rId21"/>
    <p:sldId id="274" r:id="rId22"/>
    <p:sldId id="289" r:id="rId23"/>
    <p:sldId id="290" r:id="rId24"/>
    <p:sldId id="291" r:id="rId25"/>
    <p:sldId id="292" r:id="rId2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4A152-0F0B-024A-B553-D963D58C227F}" type="datetimeFigureOut">
              <a:rPr lang="en-US" smtClean="0"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EC72F-10E5-D64E-9369-4C363511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44EF0-E38B-C649-BF3C-95F2581E1292}" type="datetimeFigureOut">
              <a:rPr lang="en-US" smtClean="0"/>
              <a:t>4/7/14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8A25B-A74D-F84B-A482-07623B2C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3357D31D-F397-9842-8E2D-E9A538CC6C9A}" type="slidenum">
              <a:rPr lang="en-US">
                <a:latin typeface="Times" charset="0"/>
              </a:rPr>
              <a:pPr/>
              <a:t>15</a:t>
            </a:fld>
            <a:endParaRPr lang="en-US">
              <a:latin typeface="Times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6" y="3257550"/>
            <a:ext cx="7313951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64AD075F-4105-B542-80BF-390296E02827}" type="slidenum">
              <a:rPr lang="en-US">
                <a:latin typeface="Times" charset="0"/>
              </a:rPr>
              <a:pPr/>
              <a:t>16</a:t>
            </a:fld>
            <a:endParaRPr lang="en-US">
              <a:latin typeface="Times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222D16B1-121C-7B42-AA8E-B907C01F47F1}" type="slidenum">
              <a:rPr lang="en-US">
                <a:latin typeface="Times" charset="0"/>
              </a:rPr>
              <a:pPr/>
              <a:t>17</a:t>
            </a:fld>
            <a:endParaRPr lang="en-US">
              <a:latin typeface="Times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6" y="3257550"/>
            <a:ext cx="7313951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6417B61C-407A-924B-AF42-ED6BE7EA92E5}" type="slidenum">
              <a:rPr lang="en-US">
                <a:latin typeface="Times" charset="0"/>
              </a:rPr>
              <a:pPr/>
              <a:t>18</a:t>
            </a:fld>
            <a:endParaRPr lang="en-US">
              <a:latin typeface="Times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6" y="3257550"/>
            <a:ext cx="7313951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" charset="0"/>
              </a:rPr>
              <a:t>G-block start here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B66E849F-443E-BF44-90DB-A8764808A6CB}" type="slidenum">
              <a:rPr lang="en-US">
                <a:latin typeface="Times" charset="0"/>
              </a:rPr>
              <a:pPr/>
              <a:t>19</a:t>
            </a:fld>
            <a:endParaRPr lang="en-US">
              <a:latin typeface="Times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CAB24FBA-D6AB-5B42-A7AD-5B6B060DE2BE}" type="slidenum">
              <a:rPr lang="en-US">
                <a:latin typeface="Times" charset="0"/>
              </a:rPr>
              <a:pPr/>
              <a:t>20</a:t>
            </a:fld>
            <a:endParaRPr lang="en-US">
              <a:latin typeface="Times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6" y="3257550"/>
            <a:ext cx="7313951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D457B61D-9B51-174A-B4A1-F24F62E20D49}" type="slidenum">
              <a:rPr lang="en-US">
                <a:latin typeface="Times" charset="0"/>
              </a:rPr>
              <a:pPr/>
              <a:t>21</a:t>
            </a:fld>
            <a:endParaRPr lang="en-US">
              <a:latin typeface="Times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6" y="3257550"/>
            <a:ext cx="7313951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CF3EF20E-56C0-BB47-959B-69C51AC3E585}" type="slidenum">
              <a:rPr lang="en-US">
                <a:latin typeface="Times" charset="0"/>
              </a:rPr>
              <a:pPr/>
              <a:t>22</a:t>
            </a:fld>
            <a:endParaRPr lang="en-US">
              <a:latin typeface="Times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6" y="3257550"/>
            <a:ext cx="7313951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6F022DB5-04C7-9643-AEBF-3FD162B7EC41}" type="slidenum">
              <a:rPr lang="en-US">
                <a:latin typeface="Times" charset="0"/>
              </a:rPr>
              <a:pPr/>
              <a:t>2</a:t>
            </a:fld>
            <a:endParaRPr lang="en-US">
              <a:latin typeface="Times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2F445C19-CC6E-6046-94F6-A436BDC64623}" type="slidenum">
              <a:rPr lang="en-US">
                <a:latin typeface="Times" charset="0"/>
              </a:rPr>
              <a:pPr/>
              <a:t>23</a:t>
            </a:fld>
            <a:endParaRPr lang="en-US">
              <a:latin typeface="Times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6" y="3257550"/>
            <a:ext cx="7313951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44C0ED29-4193-DE47-81F9-1FA0DB39E8FD}" type="slidenum">
              <a:rPr lang="en-US">
                <a:latin typeface="Times" charset="0"/>
              </a:rPr>
              <a:pPr/>
              <a:t>24</a:t>
            </a:fld>
            <a:endParaRPr lang="en-US">
              <a:latin typeface="Times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6" y="3257550"/>
            <a:ext cx="7313951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A886BA46-9513-E142-B4C9-EBC61D918724}" type="slidenum">
              <a:rPr lang="en-US">
                <a:latin typeface="Times" charset="0"/>
              </a:rPr>
              <a:pPr/>
              <a:t>25</a:t>
            </a:fld>
            <a:endParaRPr lang="en-US">
              <a:latin typeface="Times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6" y="3257550"/>
            <a:ext cx="7313951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59CE4F78-E5C2-D149-A3A3-321AC09530A0}" type="slidenum">
              <a:rPr lang="en-US">
                <a:latin typeface="Times" charset="0"/>
              </a:rPr>
              <a:pPr/>
              <a:t>3</a:t>
            </a:fld>
            <a:endParaRPr lang="en-US">
              <a:latin typeface="Times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6" y="3257550"/>
            <a:ext cx="7313951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4DC0A569-2A4E-D44B-9D7C-4A022B68054F}" type="slidenum">
              <a:rPr lang="en-US">
                <a:latin typeface="Times" charset="0"/>
              </a:rPr>
              <a:pPr/>
              <a:t>5</a:t>
            </a:fld>
            <a:endParaRPr lang="en-US">
              <a:latin typeface="Times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84762D95-C640-CA4C-8073-6107F3ABB69C}" type="slidenum">
              <a:rPr lang="en-US">
                <a:latin typeface="Times" charset="0"/>
              </a:rPr>
              <a:pPr/>
              <a:t>6</a:t>
            </a:fld>
            <a:endParaRPr lang="en-US">
              <a:latin typeface="Times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C-block Start here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4B1DBF21-00A6-3C4D-BC4B-74DA50913859}" type="slidenum">
              <a:rPr lang="en-US">
                <a:latin typeface="Times" charset="0"/>
              </a:rPr>
              <a:pPr/>
              <a:t>7</a:t>
            </a:fld>
            <a:endParaRPr lang="en-US">
              <a:latin typeface="Times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E-block (go over this activity)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37E5F3B5-F466-A94B-8AD3-F3E740EB7F3F}" type="slidenum">
              <a:rPr lang="en-US">
                <a:latin typeface="Times" charset="0"/>
              </a:rPr>
              <a:pPr/>
              <a:t>9</a:t>
            </a:fld>
            <a:endParaRPr lang="en-US">
              <a:latin typeface="Times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833-E429-5340-93CF-5EF491952E84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54528A-FD0A-D740-B302-6F8DE3051D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833-E429-5340-93CF-5EF491952E84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528A-FD0A-D740-B302-6F8DE3051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833-E429-5340-93CF-5EF491952E84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528A-FD0A-D740-B302-6F8DE3051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833-E429-5340-93CF-5EF491952E84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528A-FD0A-D740-B302-6F8DE3051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833-E429-5340-93CF-5EF491952E84}" type="datetimeFigureOut">
              <a:rPr lang="en-US" smtClean="0"/>
              <a:t>4/7/14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528A-FD0A-D740-B302-6F8DE3051D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833-E429-5340-93CF-5EF491952E84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528A-FD0A-D740-B302-6F8DE3051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833-E429-5340-93CF-5EF491952E84}" type="datetimeFigureOut">
              <a:rPr lang="en-US" smtClean="0"/>
              <a:t>4/7/14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528A-FD0A-D740-B302-6F8DE3051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833-E429-5340-93CF-5EF491952E84}" type="datetimeFigureOut">
              <a:rPr lang="en-US" smtClean="0"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528A-FD0A-D740-B302-6F8DE3051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833-E429-5340-93CF-5EF491952E84}" type="datetimeFigureOut">
              <a:rPr lang="en-US" smtClean="0"/>
              <a:t>4/7/14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528A-FD0A-D740-B302-6F8DE3051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833-E429-5340-93CF-5EF491952E84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528A-FD0A-D740-B302-6F8DE3051D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4833-E429-5340-93CF-5EF491952E84}" type="datetimeFigureOut">
              <a:rPr lang="en-US" smtClean="0"/>
              <a:t>4/7/14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528A-FD0A-D740-B302-6F8DE3051D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4D4833-E429-5340-93CF-5EF491952E84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54528A-FD0A-D740-B302-6F8DE3051D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2C9736FF-D0CC-5348-B379-218717EBDE37}" type="slidenum">
              <a:rPr lang="en-US">
                <a:solidFill>
                  <a:srgbClr val="898989"/>
                </a:solidFill>
              </a:rPr>
              <a:pPr/>
              <a:t>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Meiosis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Topic 3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01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/>
          </p:cNvSpPr>
          <p:nvPr>
            <p:ph type="title"/>
          </p:nvPr>
        </p:nvSpPr>
        <p:spPr>
          <a:xfrm>
            <a:off x="457200" y="808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Meiosis vs. Mitosis</a:t>
            </a:r>
          </a:p>
        </p:txBody>
      </p:sp>
      <p:sp>
        <p:nvSpPr>
          <p:cNvPr id="117762" name="TextBox 4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16</a:t>
            </a:r>
          </a:p>
        </p:txBody>
      </p:sp>
      <p:graphicFrame>
        <p:nvGraphicFramePr>
          <p:cNvPr id="23764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19345"/>
              </p:ext>
            </p:extLst>
          </p:nvPr>
        </p:nvGraphicFramePr>
        <p:xfrm>
          <a:off x="381000" y="957962"/>
          <a:ext cx="8305800" cy="5826171"/>
        </p:xfrm>
        <a:graphic>
          <a:graphicData uri="http://schemas.openxmlformats.org/drawingml/2006/table">
            <a:tbl>
              <a:tblPr/>
              <a:tblGrid>
                <a:gridCol w="2286000"/>
                <a:gridCol w="3048000"/>
                <a:gridCol w="2971800"/>
              </a:tblGrid>
              <a:tr h="3905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Mitosis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Meiosis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Purpose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Growth and repair of tissues, makes more cells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Produces Sex cells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Genetics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(parent vs daughters)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Same parent to daughter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Daughter cells have half the genetic information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# cells produced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Diploid/Haploid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Diploid to Diploid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Diploid to Haploid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26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Metaphase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Replicated chromosomes line up in the middle of the cell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Metaphase I: homologues pairs line up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Metaphase II: replicated chromosomes line up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8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Anaphase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Replicated chromosomes separate at the centromere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Anaphase I: homologues pairs separate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Anaphase II: replicated chromosomes separate at the centromeres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743592" y="1552311"/>
            <a:ext cx="2821980" cy="61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7972" y="1552311"/>
            <a:ext cx="2821980" cy="61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592" y="2316227"/>
            <a:ext cx="2821980" cy="61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7972" y="2316227"/>
            <a:ext cx="2821980" cy="61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592" y="3115901"/>
            <a:ext cx="2821980" cy="4904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7972" y="3115901"/>
            <a:ext cx="2821980" cy="4904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3592" y="3606379"/>
            <a:ext cx="2821980" cy="4860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17972" y="3606379"/>
            <a:ext cx="2821980" cy="4860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592" y="4092455"/>
            <a:ext cx="2821980" cy="8153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7972" y="4092456"/>
            <a:ext cx="2821980" cy="11132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43592" y="5389489"/>
            <a:ext cx="2821980" cy="61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7972" y="5389489"/>
            <a:ext cx="2968828" cy="13946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Gametogenesis</a:t>
            </a:r>
          </a:p>
        </p:txBody>
      </p:sp>
      <p:pic>
        <p:nvPicPr>
          <p:cNvPr id="113666" name="Picture 1030" descr="Oogenesis g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"/>
          <a:stretch>
            <a:fillRect/>
          </a:stretch>
        </p:blipFill>
        <p:spPr bwMode="auto">
          <a:xfrm>
            <a:off x="838200" y="2760133"/>
            <a:ext cx="3282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1031" descr="Spermatogenesis g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"/>
          <a:stretch>
            <a:fillRect/>
          </a:stretch>
        </p:blipFill>
        <p:spPr bwMode="auto">
          <a:xfrm>
            <a:off x="4495800" y="2919412"/>
            <a:ext cx="4060825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17638"/>
            <a:ext cx="84469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Process of forming the unique male and female gametes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Variations on Meiosis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25556" y="84667"/>
            <a:ext cx="8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Obj</a:t>
            </a:r>
            <a:r>
              <a:rPr lang="en-US" sz="2000" dirty="0" smtClean="0"/>
              <a:t> 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150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79042"/>
            <a:ext cx="8229600" cy="1143000"/>
          </a:xfrm>
        </p:spPr>
        <p:txBody>
          <a:bodyPr/>
          <a:lstStyle/>
          <a:p>
            <a:r>
              <a:rPr lang="en-US" dirty="0" smtClean="0"/>
              <a:t>Oogenesis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41770"/>
            <a:ext cx="8517467" cy="30282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Meiosis process that forms the ovum</a:t>
            </a:r>
          </a:p>
          <a:p>
            <a:pPr lvl="1"/>
            <a:r>
              <a:rPr lang="en-US" dirty="0" smtClean="0"/>
              <a:t>Spindle forms closer to one pole of the dividing cell</a:t>
            </a:r>
          </a:p>
          <a:p>
            <a:pPr lvl="1"/>
            <a:r>
              <a:rPr lang="en-US" dirty="0" smtClean="0"/>
              <a:t>Unequal division of cytoplasm during cytokinesis</a:t>
            </a:r>
          </a:p>
          <a:p>
            <a:pPr lvl="1"/>
            <a:r>
              <a:rPr lang="en-US" dirty="0" smtClean="0"/>
              <a:t>Produces 3 haploid (n) polar bodies that are not gametes</a:t>
            </a:r>
          </a:p>
          <a:p>
            <a:pPr lvl="1"/>
            <a:r>
              <a:rPr lang="en-US" dirty="0" smtClean="0"/>
              <a:t>Produces one haploid Ovum gamete</a:t>
            </a:r>
          </a:p>
          <a:p>
            <a:r>
              <a:rPr lang="en-US" dirty="0" smtClean="0"/>
              <a:t>Occurs in the ovaries </a:t>
            </a:r>
          </a:p>
          <a:p>
            <a:pPr lvl="1"/>
            <a:r>
              <a:rPr lang="en-US" dirty="0" smtClean="0"/>
              <a:t>At 20 weeks after conception a female fetus has 6 to 7 million eggs already formed!!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oogenes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57" y="3555999"/>
            <a:ext cx="5281442" cy="310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52513" y="66680"/>
            <a:ext cx="8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Obj</a:t>
            </a:r>
            <a:r>
              <a:rPr lang="en-US" sz="2000" dirty="0" smtClean="0"/>
              <a:t> 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123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5749"/>
            <a:ext cx="8229600" cy="1143000"/>
          </a:xfrm>
        </p:spPr>
        <p:txBody>
          <a:bodyPr/>
          <a:lstStyle/>
          <a:p>
            <a:r>
              <a:rPr lang="en-US" dirty="0" smtClean="0"/>
              <a:t>Spermatogenesis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61" y="1121548"/>
            <a:ext cx="3287506" cy="5504460"/>
          </a:xfrm>
        </p:spPr>
        <p:txBody>
          <a:bodyPr>
            <a:normAutofit/>
          </a:bodyPr>
          <a:lstStyle/>
          <a:p>
            <a:r>
              <a:rPr lang="en-US" dirty="0" smtClean="0"/>
              <a:t>Meiosis process that forms sperm gametes</a:t>
            </a:r>
          </a:p>
          <a:p>
            <a:pPr lvl="1"/>
            <a:r>
              <a:rPr lang="en-US" dirty="0" smtClean="0"/>
              <a:t>Produces 4 haploid (n) sperm of equal size</a:t>
            </a:r>
          </a:p>
          <a:p>
            <a:pPr lvl="1"/>
            <a:r>
              <a:rPr lang="en-US" dirty="0" smtClean="0"/>
              <a:t>After meiosis further development forms the flagella</a:t>
            </a:r>
          </a:p>
          <a:p>
            <a:r>
              <a:rPr lang="en-US" dirty="0" smtClean="0"/>
              <a:t>Occurs in the testis</a:t>
            </a:r>
          </a:p>
          <a:p>
            <a:pPr lvl="1"/>
            <a:r>
              <a:rPr lang="en-US" dirty="0" smtClean="0"/>
              <a:t>millions of sperm per testis per day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2513" y="66680"/>
            <a:ext cx="8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Obj</a:t>
            </a:r>
            <a:r>
              <a:rPr lang="en-US" sz="2000" dirty="0" smtClean="0"/>
              <a:t> 17</a:t>
            </a:r>
            <a:endParaRPr lang="en-US" sz="2000" dirty="0"/>
          </a:p>
        </p:txBody>
      </p:sp>
      <p:pic>
        <p:nvPicPr>
          <p:cNvPr id="5" name="Picture 4" descr="Spermatoge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98749"/>
            <a:ext cx="50768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2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Genetic Variation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281940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</a:rPr>
              <a:t>Asexually Reproducing organisms</a:t>
            </a:r>
          </a:p>
          <a:p>
            <a:pPr lvl="1"/>
            <a:r>
              <a:rPr lang="en-US">
                <a:latin typeface="Calibri" charset="0"/>
              </a:rPr>
              <a:t>Offspring are genetic clones of the parents</a:t>
            </a:r>
          </a:p>
          <a:p>
            <a:pPr lvl="1"/>
            <a:r>
              <a:rPr lang="en-US">
                <a:latin typeface="Calibri" charset="0"/>
              </a:rPr>
              <a:t>Variation occurs through mutation and plasmid transfer in bacteria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</a:rPr>
              <a:t>Sexually Reproducing organisms</a:t>
            </a:r>
          </a:p>
          <a:p>
            <a:pPr lvl="1"/>
            <a:r>
              <a:rPr lang="en-US">
                <a:latin typeface="Calibri" charset="0"/>
              </a:rPr>
              <a:t>Offspring have a mix of parental genetic material</a:t>
            </a:r>
          </a:p>
          <a:p>
            <a:pPr lvl="1"/>
            <a:r>
              <a:rPr lang="en-US">
                <a:latin typeface="Calibri" charset="0"/>
              </a:rPr>
              <a:t>Mixture occurs randomly for each offspring</a:t>
            </a:r>
          </a:p>
          <a:p>
            <a:pPr lvl="1"/>
            <a:r>
              <a:rPr lang="en-US">
                <a:latin typeface="Calibri" charset="0"/>
              </a:rPr>
              <a:t>Therefore offspring are all genetically different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16D34-5C40-6F47-BADA-86F1B1212E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7818822" y="0"/>
            <a:ext cx="1325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 dirty="0"/>
              <a:t>OBJ </a:t>
            </a:r>
            <a:r>
              <a:rPr lang="en-US" sz="2000" dirty="0" smtClean="0"/>
              <a:t>1, 20</a:t>
            </a:r>
            <a:endParaRPr lang="en-US" sz="2000" dirty="0"/>
          </a:p>
        </p:txBody>
      </p:sp>
      <p:pic>
        <p:nvPicPr>
          <p:cNvPr id="21510" name="Picture 6" descr="bean_leaf_beetle_adul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86350"/>
            <a:ext cx="31877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lustei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2427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22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solidFill>
            <a:srgbClr val="FFFFFF"/>
          </a:solidFill>
        </p:spPr>
        <p:txBody>
          <a:bodyPr anchor="t"/>
          <a:lstStyle/>
          <a:p>
            <a:pPr eaLnBrk="1" hangingPunct="1"/>
            <a:r>
              <a:rPr lang="en-US">
                <a:latin typeface="Calibri" charset="0"/>
              </a:rPr>
              <a:t>Sources of Variation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u="sng" dirty="0">
                <a:latin typeface="Calibri" charset="0"/>
              </a:rPr>
              <a:t>Independent assortment</a:t>
            </a:r>
            <a:r>
              <a:rPr lang="en-US" dirty="0">
                <a:latin typeface="Calibri" charset="0"/>
              </a:rPr>
              <a:t> – </a:t>
            </a:r>
            <a:r>
              <a:rPr lang="en-US" dirty="0" smtClean="0">
                <a:latin typeface="Calibri" charset="0"/>
              </a:rPr>
              <a:t>replicated homologues chromosome pairs </a:t>
            </a:r>
            <a:r>
              <a:rPr lang="en-US" dirty="0">
                <a:latin typeface="Calibri" charset="0"/>
              </a:rPr>
              <a:t>line up randomly in metaphase I</a:t>
            </a:r>
            <a:endParaRPr lang="en-US" u="sng" dirty="0">
              <a:latin typeface="Calibri" charset="0"/>
            </a:endParaRPr>
          </a:p>
        </p:txBody>
      </p:sp>
      <p:sp>
        <p:nvSpPr>
          <p:cNvPr id="1280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40981992-5E43-DD4A-80E1-BA8D2B7E6394}" type="slidenum">
              <a:rPr lang="en-US">
                <a:solidFill>
                  <a:srgbClr val="898989"/>
                </a:solidFill>
              </a:rPr>
              <a:pPr/>
              <a:t>15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280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2" b="12167"/>
          <a:stretch>
            <a:fillRect/>
          </a:stretch>
        </p:blipFill>
        <p:spPr bwMode="auto">
          <a:xfrm>
            <a:off x="1345339" y="3033980"/>
            <a:ext cx="6514997" cy="38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TextBox 4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 dirty="0"/>
              <a:t>OBJ </a:t>
            </a:r>
            <a:r>
              <a:rPr lang="en-US" sz="2000" dirty="0" smtClean="0"/>
              <a:t>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668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7613" cy="457200"/>
          </a:xfrm>
        </p:spPr>
        <p:txBody>
          <a:bodyPr lIns="91435" tIns="45718" rIns="91435" bIns="45718"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en-US" sz="1400" smtClean="0">
                <a:latin typeface="Arial" charset="0"/>
                <a:ea typeface="+mj-ea"/>
                <a:cs typeface="+mj-cs"/>
              </a:rPr>
              <a:t>Figure 13.9  The results of alternative arrangements of two homologous chromosome pairs on the metaphase plate in meiosis I</a:t>
            </a:r>
            <a:endParaRPr lang="en-US" smtClean="0">
              <a:ea typeface="+mj-ea"/>
              <a:cs typeface="+mj-cs"/>
            </a:endParaRPr>
          </a:p>
        </p:txBody>
      </p:sp>
      <p:sp>
        <p:nvSpPr>
          <p:cNvPr id="132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F7D0BFB8-03FE-AE42-A78B-DF3708A1FE0A}" type="slidenum">
              <a:rPr lang="en-US">
                <a:solidFill>
                  <a:srgbClr val="898989"/>
                </a:solidFill>
              </a:rPr>
              <a:pPr/>
              <a:t>16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32098" name="Line 3"/>
          <p:cNvSpPr>
            <a:spLocks noChangeShapeType="1"/>
          </p:cNvSpPr>
          <p:nvPr/>
        </p:nvSpPr>
        <p:spPr bwMode="auto">
          <a:xfrm flipH="1">
            <a:off x="76200" y="5334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45488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TextBox 4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17</a:t>
            </a:r>
          </a:p>
        </p:txBody>
      </p:sp>
    </p:spTree>
    <p:extLst>
      <p:ext uri="{BB962C8B-B14F-4D97-AF65-F5344CB8AC3E}">
        <p14:creationId xmlns:p14="http://schemas.microsoft.com/office/powerpoint/2010/main" val="193470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49" name="Group 2"/>
          <p:cNvGrpSpPr>
            <a:grpSpLocks/>
          </p:cNvGrpSpPr>
          <p:nvPr/>
        </p:nvGrpSpPr>
        <p:grpSpPr bwMode="auto">
          <a:xfrm>
            <a:off x="457200" y="1752600"/>
            <a:ext cx="8210550" cy="4700588"/>
            <a:chOff x="388" y="1156"/>
            <a:chExt cx="5172" cy="2961"/>
          </a:xfrm>
        </p:grpSpPr>
        <p:sp>
          <p:nvSpPr>
            <p:cNvPr id="130052" name="Oval 3"/>
            <p:cNvSpPr>
              <a:spLocks noChangeArrowheads="1"/>
            </p:cNvSpPr>
            <p:nvPr/>
          </p:nvSpPr>
          <p:spPr bwMode="auto">
            <a:xfrm>
              <a:off x="392" y="1352"/>
              <a:ext cx="1952" cy="20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3" name="Rectangle 4"/>
            <p:cNvSpPr>
              <a:spLocks noChangeArrowheads="1"/>
            </p:cNvSpPr>
            <p:nvPr/>
          </p:nvSpPr>
          <p:spPr bwMode="auto">
            <a:xfrm>
              <a:off x="2164" y="235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4" name="Rectangle 5"/>
            <p:cNvSpPr>
              <a:spLocks noChangeArrowheads="1"/>
            </p:cNvSpPr>
            <p:nvPr/>
          </p:nvSpPr>
          <p:spPr bwMode="auto">
            <a:xfrm>
              <a:off x="484" y="230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5" name="Rectangle 6"/>
            <p:cNvSpPr>
              <a:spLocks noChangeArrowheads="1"/>
            </p:cNvSpPr>
            <p:nvPr/>
          </p:nvSpPr>
          <p:spPr bwMode="auto">
            <a:xfrm>
              <a:off x="2116" y="226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6" name="Rectangle 7"/>
            <p:cNvSpPr>
              <a:spLocks noChangeArrowheads="1"/>
            </p:cNvSpPr>
            <p:nvPr/>
          </p:nvSpPr>
          <p:spPr bwMode="auto">
            <a:xfrm>
              <a:off x="532" y="245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7" name="Freeform 8"/>
            <p:cNvSpPr>
              <a:spLocks/>
            </p:cNvSpPr>
            <p:nvPr/>
          </p:nvSpPr>
          <p:spPr bwMode="auto">
            <a:xfrm>
              <a:off x="1092" y="253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58" name="Freeform 9"/>
            <p:cNvSpPr>
              <a:spLocks/>
            </p:cNvSpPr>
            <p:nvPr/>
          </p:nvSpPr>
          <p:spPr bwMode="auto">
            <a:xfrm>
              <a:off x="1236" y="253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59" name="Oval 10"/>
            <p:cNvSpPr>
              <a:spLocks noChangeArrowheads="1"/>
            </p:cNvSpPr>
            <p:nvPr/>
          </p:nvSpPr>
          <p:spPr bwMode="auto">
            <a:xfrm>
              <a:off x="1204" y="274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0" name="Freeform 11"/>
            <p:cNvSpPr>
              <a:spLocks/>
            </p:cNvSpPr>
            <p:nvPr/>
          </p:nvSpPr>
          <p:spPr bwMode="auto">
            <a:xfrm>
              <a:off x="1332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1" name="Freeform 12"/>
            <p:cNvSpPr>
              <a:spLocks/>
            </p:cNvSpPr>
            <p:nvPr/>
          </p:nvSpPr>
          <p:spPr bwMode="auto">
            <a:xfrm>
              <a:off x="1476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2" name="Oval 13"/>
            <p:cNvSpPr>
              <a:spLocks noChangeArrowheads="1"/>
            </p:cNvSpPr>
            <p:nvPr/>
          </p:nvSpPr>
          <p:spPr bwMode="auto">
            <a:xfrm>
              <a:off x="1444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3" name="Line 14"/>
            <p:cNvSpPr>
              <a:spLocks noChangeShapeType="1"/>
            </p:cNvSpPr>
            <p:nvPr/>
          </p:nvSpPr>
          <p:spPr bwMode="auto">
            <a:xfrm flipH="1">
              <a:off x="476" y="2596"/>
              <a:ext cx="56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4" name="Line 15"/>
            <p:cNvSpPr>
              <a:spLocks noChangeShapeType="1"/>
            </p:cNvSpPr>
            <p:nvPr/>
          </p:nvSpPr>
          <p:spPr bwMode="auto">
            <a:xfrm flipH="1">
              <a:off x="428" y="250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5" name="Line 16"/>
            <p:cNvSpPr>
              <a:spLocks noChangeShapeType="1"/>
            </p:cNvSpPr>
            <p:nvPr/>
          </p:nvSpPr>
          <p:spPr bwMode="auto">
            <a:xfrm>
              <a:off x="388" y="240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6" name="Line 17"/>
            <p:cNvSpPr>
              <a:spLocks noChangeShapeType="1"/>
            </p:cNvSpPr>
            <p:nvPr/>
          </p:nvSpPr>
          <p:spPr bwMode="auto">
            <a:xfrm>
              <a:off x="436" y="221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7" name="Line 18"/>
            <p:cNvSpPr>
              <a:spLocks noChangeShapeType="1"/>
            </p:cNvSpPr>
            <p:nvPr/>
          </p:nvSpPr>
          <p:spPr bwMode="auto">
            <a:xfrm flipV="1">
              <a:off x="528" y="215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8" name="Line 19"/>
            <p:cNvSpPr>
              <a:spLocks noChangeShapeType="1"/>
            </p:cNvSpPr>
            <p:nvPr/>
          </p:nvSpPr>
          <p:spPr bwMode="auto">
            <a:xfrm flipV="1">
              <a:off x="2208" y="210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9" name="Line 20"/>
            <p:cNvSpPr>
              <a:spLocks noChangeShapeType="1"/>
            </p:cNvSpPr>
            <p:nvPr/>
          </p:nvSpPr>
          <p:spPr bwMode="auto">
            <a:xfrm flipV="1">
              <a:off x="2260" y="2204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0" name="Line 21"/>
            <p:cNvSpPr>
              <a:spLocks noChangeShapeType="1"/>
            </p:cNvSpPr>
            <p:nvPr/>
          </p:nvSpPr>
          <p:spPr bwMode="auto">
            <a:xfrm>
              <a:off x="2260" y="2352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Line 22"/>
            <p:cNvSpPr>
              <a:spLocks noChangeShapeType="1"/>
            </p:cNvSpPr>
            <p:nvPr/>
          </p:nvSpPr>
          <p:spPr bwMode="auto">
            <a:xfrm>
              <a:off x="2260" y="245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2" name="Line 23"/>
            <p:cNvSpPr>
              <a:spLocks noChangeShapeType="1"/>
            </p:cNvSpPr>
            <p:nvPr/>
          </p:nvSpPr>
          <p:spPr bwMode="auto">
            <a:xfrm>
              <a:off x="2208" y="254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3" name="Freeform 24"/>
            <p:cNvSpPr>
              <a:spLocks/>
            </p:cNvSpPr>
            <p:nvPr/>
          </p:nvSpPr>
          <p:spPr bwMode="auto">
            <a:xfrm>
              <a:off x="1092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4" name="Freeform 25"/>
            <p:cNvSpPr>
              <a:spLocks/>
            </p:cNvSpPr>
            <p:nvPr/>
          </p:nvSpPr>
          <p:spPr bwMode="auto">
            <a:xfrm>
              <a:off x="1236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5" name="Oval 26"/>
            <p:cNvSpPr>
              <a:spLocks noChangeArrowheads="1"/>
            </p:cNvSpPr>
            <p:nvPr/>
          </p:nvSpPr>
          <p:spPr bwMode="auto">
            <a:xfrm>
              <a:off x="1204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6" name="Freeform 27"/>
            <p:cNvSpPr>
              <a:spLocks/>
            </p:cNvSpPr>
            <p:nvPr/>
          </p:nvSpPr>
          <p:spPr bwMode="auto">
            <a:xfrm>
              <a:off x="1332" y="253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7" name="Freeform 28"/>
            <p:cNvSpPr>
              <a:spLocks/>
            </p:cNvSpPr>
            <p:nvPr/>
          </p:nvSpPr>
          <p:spPr bwMode="auto">
            <a:xfrm>
              <a:off x="1476" y="253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8" name="Oval 29"/>
            <p:cNvSpPr>
              <a:spLocks noChangeArrowheads="1"/>
            </p:cNvSpPr>
            <p:nvPr/>
          </p:nvSpPr>
          <p:spPr bwMode="auto">
            <a:xfrm>
              <a:off x="1444" y="274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9" name="Rectangle 30"/>
            <p:cNvSpPr>
              <a:spLocks noChangeArrowheads="1"/>
            </p:cNvSpPr>
            <p:nvPr/>
          </p:nvSpPr>
          <p:spPr bwMode="auto">
            <a:xfrm>
              <a:off x="615" y="3783"/>
              <a:ext cx="161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Arial" charset="0"/>
                </a:rPr>
                <a:t>metaphase plate</a:t>
              </a:r>
            </a:p>
          </p:txBody>
        </p:sp>
        <p:sp>
          <p:nvSpPr>
            <p:cNvPr id="130080" name="Line 31"/>
            <p:cNvSpPr>
              <a:spLocks noChangeShapeType="1"/>
            </p:cNvSpPr>
            <p:nvPr/>
          </p:nvSpPr>
          <p:spPr bwMode="auto">
            <a:xfrm>
              <a:off x="1344" y="1156"/>
              <a:ext cx="0" cy="2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1" name="Rectangle 32"/>
            <p:cNvSpPr>
              <a:spLocks noChangeArrowheads="1"/>
            </p:cNvSpPr>
            <p:nvPr/>
          </p:nvSpPr>
          <p:spPr bwMode="auto">
            <a:xfrm>
              <a:off x="2679" y="2343"/>
              <a:ext cx="40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Arial" charset="0"/>
                </a:rPr>
                <a:t>OR</a:t>
              </a:r>
            </a:p>
          </p:txBody>
        </p:sp>
        <p:sp>
          <p:nvSpPr>
            <p:cNvPr id="130082" name="Line 33"/>
            <p:cNvSpPr>
              <a:spLocks noChangeShapeType="1"/>
            </p:cNvSpPr>
            <p:nvPr/>
          </p:nvSpPr>
          <p:spPr bwMode="auto">
            <a:xfrm>
              <a:off x="628" y="2500"/>
              <a:ext cx="616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3" name="Line 34"/>
            <p:cNvSpPr>
              <a:spLocks noChangeShapeType="1"/>
            </p:cNvSpPr>
            <p:nvPr/>
          </p:nvSpPr>
          <p:spPr bwMode="auto">
            <a:xfrm flipV="1">
              <a:off x="532" y="2204"/>
              <a:ext cx="712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4" name="Line 35"/>
            <p:cNvSpPr>
              <a:spLocks noChangeShapeType="1"/>
            </p:cNvSpPr>
            <p:nvPr/>
          </p:nvSpPr>
          <p:spPr bwMode="auto">
            <a:xfrm flipH="1" flipV="1">
              <a:off x="1484" y="2204"/>
              <a:ext cx="584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5" name="Line 36"/>
            <p:cNvSpPr>
              <a:spLocks noChangeShapeType="1"/>
            </p:cNvSpPr>
            <p:nvPr/>
          </p:nvSpPr>
          <p:spPr bwMode="auto">
            <a:xfrm flipH="1">
              <a:off x="1484" y="2404"/>
              <a:ext cx="632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6" name="Oval 37"/>
            <p:cNvSpPr>
              <a:spLocks noChangeArrowheads="1"/>
            </p:cNvSpPr>
            <p:nvPr/>
          </p:nvSpPr>
          <p:spPr bwMode="auto">
            <a:xfrm>
              <a:off x="3608" y="1400"/>
              <a:ext cx="1952" cy="20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7" name="Rectangle 38"/>
            <p:cNvSpPr>
              <a:spLocks noChangeArrowheads="1"/>
            </p:cNvSpPr>
            <p:nvPr/>
          </p:nvSpPr>
          <p:spPr bwMode="auto">
            <a:xfrm>
              <a:off x="5380" y="240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8" name="Rectangle 39"/>
            <p:cNvSpPr>
              <a:spLocks noChangeArrowheads="1"/>
            </p:cNvSpPr>
            <p:nvPr/>
          </p:nvSpPr>
          <p:spPr bwMode="auto">
            <a:xfrm>
              <a:off x="3700" y="235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9" name="Rectangle 40"/>
            <p:cNvSpPr>
              <a:spLocks noChangeArrowheads="1"/>
            </p:cNvSpPr>
            <p:nvPr/>
          </p:nvSpPr>
          <p:spPr bwMode="auto">
            <a:xfrm>
              <a:off x="5332" y="2308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0" name="Rectangle 41"/>
            <p:cNvSpPr>
              <a:spLocks noChangeArrowheads="1"/>
            </p:cNvSpPr>
            <p:nvPr/>
          </p:nvSpPr>
          <p:spPr bwMode="auto">
            <a:xfrm>
              <a:off x="3748" y="250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1" name="Freeform 42"/>
            <p:cNvSpPr>
              <a:spLocks/>
            </p:cNvSpPr>
            <p:nvPr/>
          </p:nvSpPr>
          <p:spPr bwMode="auto">
            <a:xfrm>
              <a:off x="4548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92" name="Freeform 43"/>
            <p:cNvSpPr>
              <a:spLocks/>
            </p:cNvSpPr>
            <p:nvPr/>
          </p:nvSpPr>
          <p:spPr bwMode="auto">
            <a:xfrm>
              <a:off x="4692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93" name="Oval 44"/>
            <p:cNvSpPr>
              <a:spLocks noChangeArrowheads="1"/>
            </p:cNvSpPr>
            <p:nvPr/>
          </p:nvSpPr>
          <p:spPr bwMode="auto">
            <a:xfrm>
              <a:off x="4660" y="278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4" name="Freeform 45"/>
            <p:cNvSpPr>
              <a:spLocks/>
            </p:cNvSpPr>
            <p:nvPr/>
          </p:nvSpPr>
          <p:spPr bwMode="auto">
            <a:xfrm>
              <a:off x="4548" y="200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95" name="Freeform 46"/>
            <p:cNvSpPr>
              <a:spLocks/>
            </p:cNvSpPr>
            <p:nvPr/>
          </p:nvSpPr>
          <p:spPr bwMode="auto">
            <a:xfrm>
              <a:off x="4692" y="200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96" name="Oval 47"/>
            <p:cNvSpPr>
              <a:spLocks noChangeArrowheads="1"/>
            </p:cNvSpPr>
            <p:nvPr/>
          </p:nvSpPr>
          <p:spPr bwMode="auto">
            <a:xfrm>
              <a:off x="4660" y="221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7" name="Line 48"/>
            <p:cNvSpPr>
              <a:spLocks noChangeShapeType="1"/>
            </p:cNvSpPr>
            <p:nvPr/>
          </p:nvSpPr>
          <p:spPr bwMode="auto">
            <a:xfrm flipH="1">
              <a:off x="3692" y="2644"/>
              <a:ext cx="56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8" name="Line 49"/>
            <p:cNvSpPr>
              <a:spLocks noChangeShapeType="1"/>
            </p:cNvSpPr>
            <p:nvPr/>
          </p:nvSpPr>
          <p:spPr bwMode="auto">
            <a:xfrm flipH="1">
              <a:off x="3644" y="254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9" name="Line 50"/>
            <p:cNvSpPr>
              <a:spLocks noChangeShapeType="1"/>
            </p:cNvSpPr>
            <p:nvPr/>
          </p:nvSpPr>
          <p:spPr bwMode="auto">
            <a:xfrm>
              <a:off x="3604" y="244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0" name="Line 51"/>
            <p:cNvSpPr>
              <a:spLocks noChangeShapeType="1"/>
            </p:cNvSpPr>
            <p:nvPr/>
          </p:nvSpPr>
          <p:spPr bwMode="auto">
            <a:xfrm>
              <a:off x="3652" y="226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1" name="Line 52"/>
            <p:cNvSpPr>
              <a:spLocks noChangeShapeType="1"/>
            </p:cNvSpPr>
            <p:nvPr/>
          </p:nvSpPr>
          <p:spPr bwMode="auto">
            <a:xfrm flipV="1">
              <a:off x="3744" y="220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Line 53"/>
            <p:cNvSpPr>
              <a:spLocks noChangeShapeType="1"/>
            </p:cNvSpPr>
            <p:nvPr/>
          </p:nvSpPr>
          <p:spPr bwMode="auto">
            <a:xfrm flipV="1">
              <a:off x="5424" y="215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Line 54"/>
            <p:cNvSpPr>
              <a:spLocks noChangeShapeType="1"/>
            </p:cNvSpPr>
            <p:nvPr/>
          </p:nvSpPr>
          <p:spPr bwMode="auto">
            <a:xfrm flipV="1">
              <a:off x="5476" y="225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Line 55"/>
            <p:cNvSpPr>
              <a:spLocks noChangeShapeType="1"/>
            </p:cNvSpPr>
            <p:nvPr/>
          </p:nvSpPr>
          <p:spPr bwMode="auto">
            <a:xfrm>
              <a:off x="5476" y="240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Line 56"/>
            <p:cNvSpPr>
              <a:spLocks noChangeShapeType="1"/>
            </p:cNvSpPr>
            <p:nvPr/>
          </p:nvSpPr>
          <p:spPr bwMode="auto">
            <a:xfrm>
              <a:off x="5476" y="250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Line 57"/>
            <p:cNvSpPr>
              <a:spLocks noChangeShapeType="1"/>
            </p:cNvSpPr>
            <p:nvPr/>
          </p:nvSpPr>
          <p:spPr bwMode="auto">
            <a:xfrm>
              <a:off x="5424" y="259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7" name="Freeform 58"/>
            <p:cNvSpPr>
              <a:spLocks/>
            </p:cNvSpPr>
            <p:nvPr/>
          </p:nvSpPr>
          <p:spPr bwMode="auto">
            <a:xfrm>
              <a:off x="4308" y="200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8" name="Freeform 59"/>
            <p:cNvSpPr>
              <a:spLocks/>
            </p:cNvSpPr>
            <p:nvPr/>
          </p:nvSpPr>
          <p:spPr bwMode="auto">
            <a:xfrm>
              <a:off x="4452" y="200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9" name="Oval 60"/>
            <p:cNvSpPr>
              <a:spLocks noChangeArrowheads="1"/>
            </p:cNvSpPr>
            <p:nvPr/>
          </p:nvSpPr>
          <p:spPr bwMode="auto">
            <a:xfrm>
              <a:off x="4420" y="221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0" name="Freeform 61"/>
            <p:cNvSpPr>
              <a:spLocks/>
            </p:cNvSpPr>
            <p:nvPr/>
          </p:nvSpPr>
          <p:spPr bwMode="auto">
            <a:xfrm>
              <a:off x="4308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1" name="Freeform 62"/>
            <p:cNvSpPr>
              <a:spLocks/>
            </p:cNvSpPr>
            <p:nvPr/>
          </p:nvSpPr>
          <p:spPr bwMode="auto">
            <a:xfrm>
              <a:off x="4452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2" name="Oval 63"/>
            <p:cNvSpPr>
              <a:spLocks noChangeArrowheads="1"/>
            </p:cNvSpPr>
            <p:nvPr/>
          </p:nvSpPr>
          <p:spPr bwMode="auto">
            <a:xfrm>
              <a:off x="4420" y="278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3" name="Rectangle 64"/>
            <p:cNvSpPr>
              <a:spLocks noChangeArrowheads="1"/>
            </p:cNvSpPr>
            <p:nvPr/>
          </p:nvSpPr>
          <p:spPr bwMode="auto">
            <a:xfrm>
              <a:off x="3831" y="3831"/>
              <a:ext cx="161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Arial" charset="0"/>
                </a:rPr>
                <a:t>metaphase plate</a:t>
              </a:r>
            </a:p>
          </p:txBody>
        </p:sp>
        <p:sp>
          <p:nvSpPr>
            <p:cNvPr id="130114" name="Line 65"/>
            <p:cNvSpPr>
              <a:spLocks noChangeShapeType="1"/>
            </p:cNvSpPr>
            <p:nvPr/>
          </p:nvSpPr>
          <p:spPr bwMode="auto">
            <a:xfrm>
              <a:off x="4560" y="1252"/>
              <a:ext cx="0" cy="2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5" name="Line 66"/>
            <p:cNvSpPr>
              <a:spLocks noChangeShapeType="1"/>
            </p:cNvSpPr>
            <p:nvPr/>
          </p:nvSpPr>
          <p:spPr bwMode="auto">
            <a:xfrm flipV="1">
              <a:off x="3796" y="2252"/>
              <a:ext cx="664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6" name="Line 67"/>
            <p:cNvSpPr>
              <a:spLocks noChangeShapeType="1"/>
            </p:cNvSpPr>
            <p:nvPr/>
          </p:nvSpPr>
          <p:spPr bwMode="auto">
            <a:xfrm>
              <a:off x="3892" y="2548"/>
              <a:ext cx="568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7" name="Line 68"/>
            <p:cNvSpPr>
              <a:spLocks noChangeShapeType="1"/>
            </p:cNvSpPr>
            <p:nvPr/>
          </p:nvSpPr>
          <p:spPr bwMode="auto">
            <a:xfrm>
              <a:off x="4756" y="2260"/>
              <a:ext cx="568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8" name="Line 69"/>
            <p:cNvSpPr>
              <a:spLocks noChangeShapeType="1"/>
            </p:cNvSpPr>
            <p:nvPr/>
          </p:nvSpPr>
          <p:spPr bwMode="auto">
            <a:xfrm flipV="1">
              <a:off x="4708" y="2444"/>
              <a:ext cx="664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0" name="TextBox 69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17</a:t>
            </a:r>
          </a:p>
        </p:txBody>
      </p:sp>
      <p:sp>
        <p:nvSpPr>
          <p:cNvPr id="130051" name="Slide Number Placeholder 7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DA16A8BF-0C9A-5D44-9C62-3FADD2F67225}" type="slidenum">
              <a:rPr lang="en-US">
                <a:solidFill>
                  <a:srgbClr val="898989"/>
                </a:solidFill>
              </a:rPr>
              <a:pPr/>
              <a:t>17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solidFill>
            <a:srgbClr val="FFFFFF"/>
          </a:solidFill>
        </p:spPr>
        <p:txBody>
          <a:bodyPr anchor="t"/>
          <a:lstStyle/>
          <a:p>
            <a:pPr eaLnBrk="1" hangingPunct="1"/>
            <a:r>
              <a:rPr lang="en-US">
                <a:latin typeface="Calibri" charset="0"/>
              </a:rPr>
              <a:t>Sources of Variation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u="sng" dirty="0">
                <a:latin typeface="Calibri" charset="0"/>
              </a:rPr>
              <a:t>Random fertilization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who you </a:t>
            </a:r>
            <a:r>
              <a:rPr lang="en-US" dirty="0" smtClean="0">
                <a:latin typeface="Calibri" charset="0"/>
              </a:rPr>
              <a:t>have </a:t>
            </a:r>
            <a:r>
              <a:rPr lang="en-US" dirty="0">
                <a:latin typeface="Calibri" charset="0"/>
              </a:rPr>
              <a:t>children with is up to you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which sperm meets which egg is random</a:t>
            </a:r>
          </a:p>
          <a:p>
            <a:pPr eaLnBrk="1" hangingPunct="1"/>
            <a:r>
              <a:rPr lang="en-US" u="sng" dirty="0">
                <a:latin typeface="Calibri" charset="0"/>
              </a:rPr>
              <a:t>Crossing over</a:t>
            </a:r>
            <a:r>
              <a:rPr lang="en-US" dirty="0">
                <a:latin typeface="Calibri" charset="0"/>
              </a:rPr>
              <a:t> – chromosomes being passed on are changing as they trade with their homologues (about 1-3 times per tetrad)</a:t>
            </a:r>
            <a:endParaRPr lang="en-US" u="sng" dirty="0">
              <a:latin typeface="Calibri" charset="0"/>
            </a:endParaRPr>
          </a:p>
        </p:txBody>
      </p:sp>
      <p:sp>
        <p:nvSpPr>
          <p:cNvPr id="1198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FC808B62-64A4-5F42-80D2-6370A67B99A6}" type="slidenum">
              <a:rPr lang="en-US">
                <a:solidFill>
                  <a:srgbClr val="898989"/>
                </a:solidFill>
              </a:rPr>
              <a:pPr/>
              <a:t>18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19811" name="TextBox 3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 dirty="0"/>
              <a:t>OBJ </a:t>
            </a:r>
            <a:r>
              <a:rPr lang="en-US" sz="2000" dirty="0" smtClean="0"/>
              <a:t>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127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7613" cy="457200"/>
          </a:xfrm>
          <a:noFill/>
        </p:spPr>
        <p:txBody>
          <a:bodyPr lIns="91435" tIns="45718" rIns="91435" bIns="45718" anchor="t"/>
          <a:lstStyle/>
          <a:p>
            <a:pPr eaLnBrk="1" hangingPunct="1">
              <a:tabLst>
                <a:tab pos="1028700" algn="l"/>
              </a:tabLst>
            </a:pPr>
            <a:r>
              <a:rPr lang="en-US" sz="1400">
                <a:latin typeface="Arial" charset="0"/>
              </a:rPr>
              <a:t>Figure 13.10  The results of crossing over during meiosis</a:t>
            </a:r>
            <a:endParaRPr lang="en-US">
              <a:latin typeface="Calibri" charset="0"/>
            </a:endParaRPr>
          </a:p>
        </p:txBody>
      </p:sp>
      <p:sp>
        <p:nvSpPr>
          <p:cNvPr id="1218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CF1CC5E0-C193-E346-99FB-9D6EBA19DF99}" type="slidenum">
              <a:rPr lang="en-US">
                <a:solidFill>
                  <a:srgbClr val="898989"/>
                </a:solidFill>
              </a:rPr>
              <a:pPr/>
              <a:t>19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21858" name="Line 1027"/>
          <p:cNvSpPr>
            <a:spLocks noChangeShapeType="1"/>
          </p:cNvSpPr>
          <p:nvPr/>
        </p:nvSpPr>
        <p:spPr bwMode="auto">
          <a:xfrm flipH="1">
            <a:off x="1143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859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0560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TextBox 4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17</a:t>
            </a:r>
          </a:p>
        </p:txBody>
      </p:sp>
    </p:spTree>
    <p:extLst>
      <p:ext uri="{BB962C8B-B14F-4D97-AF65-F5344CB8AC3E}">
        <p14:creationId xmlns:p14="http://schemas.microsoft.com/office/powerpoint/2010/main" val="114290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1000"/>
            <a:ext cx="50673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4"/>
          <p:cNvSpPr txBox="1">
            <a:spLocks noChangeArrowheads="1"/>
          </p:cNvSpPr>
          <p:nvPr/>
        </p:nvSpPr>
        <p:spPr bwMode="auto">
          <a:xfrm>
            <a:off x="7603669" y="0"/>
            <a:ext cx="1540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 dirty="0"/>
              <a:t>OBJ </a:t>
            </a:r>
            <a:r>
              <a:rPr lang="en-US" sz="2000" dirty="0" smtClean="0"/>
              <a:t>13, 14</a:t>
            </a:r>
            <a:endParaRPr lang="en-US" sz="2000" dirty="0"/>
          </a:p>
        </p:txBody>
      </p:sp>
      <p:sp>
        <p:nvSpPr>
          <p:cNvPr id="993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2CBD6D33-574A-1C47-A9AF-C80B493912F1}" type="slidenum">
              <a:rPr lang="en-US">
                <a:solidFill>
                  <a:srgbClr val="898989"/>
                </a:solidFill>
              </a:rPr>
              <a:pPr/>
              <a:t>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77" y="4547173"/>
            <a:ext cx="2038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Somatic Cells –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Cells with all 46 chromosomes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Body cells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Ex: skin cells, muscle cells, nerve cells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12582"/>
            <a:ext cx="219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Gametes </a:t>
            </a:r>
            <a:r>
              <a:rPr lang="en-US" dirty="0" smtClean="0"/>
              <a:t>–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Sex Cells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23 chromosomes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Ex: Sperm and Ovum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2195187"/>
            <a:ext cx="21690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Zygote –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Cell formed from fusion of ovum and sperm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46 chromosomes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Fertilized egg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19300" y="400110"/>
            <a:ext cx="5067300" cy="3300348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1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ts val="1500"/>
              </a:spcBef>
              <a:buClr>
                <a:srgbClr val="650011"/>
              </a:buClr>
              <a:tabLst>
                <a:tab pos="2741613" algn="l"/>
              </a:tabLst>
            </a:pPr>
            <a:r>
              <a:rPr lang="en-US" sz="3000">
                <a:latin typeface="Times" charset="0"/>
              </a:rPr>
              <a:t> </a:t>
            </a: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</a:pPr>
            <a:r>
              <a:rPr lang="en-US" sz="3200">
                <a:latin typeface="Arial" charset="0"/>
              </a:rPr>
              <a:t> </a:t>
            </a:r>
          </a:p>
        </p:txBody>
      </p:sp>
      <p:grpSp>
        <p:nvGrpSpPr>
          <p:cNvPr id="123907" name="Group 4"/>
          <p:cNvGrpSpPr>
            <a:grpSpLocks/>
          </p:cNvGrpSpPr>
          <p:nvPr/>
        </p:nvGrpSpPr>
        <p:grpSpPr bwMode="auto">
          <a:xfrm>
            <a:off x="2298700" y="2298700"/>
            <a:ext cx="3505200" cy="3663950"/>
            <a:chOff x="1448" y="1448"/>
            <a:chExt cx="2208" cy="2308"/>
          </a:xfrm>
        </p:grpSpPr>
        <p:sp>
          <p:nvSpPr>
            <p:cNvPr id="123930" name="Freeform 5"/>
            <p:cNvSpPr>
              <a:spLocks/>
            </p:cNvSpPr>
            <p:nvPr/>
          </p:nvSpPr>
          <p:spPr bwMode="auto">
            <a:xfrm>
              <a:off x="2293" y="1484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1" name="Oval 6"/>
            <p:cNvSpPr>
              <a:spLocks noChangeArrowheads="1"/>
            </p:cNvSpPr>
            <p:nvPr/>
          </p:nvSpPr>
          <p:spPr bwMode="auto">
            <a:xfrm rot="60000">
              <a:off x="2504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2" name="Freeform 7"/>
            <p:cNvSpPr>
              <a:spLocks/>
            </p:cNvSpPr>
            <p:nvPr/>
          </p:nvSpPr>
          <p:spPr bwMode="auto">
            <a:xfrm>
              <a:off x="3277" y="1448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3" name="Oval 8"/>
            <p:cNvSpPr>
              <a:spLocks noChangeArrowheads="1"/>
            </p:cNvSpPr>
            <p:nvPr/>
          </p:nvSpPr>
          <p:spPr bwMode="auto">
            <a:xfrm rot="60000">
              <a:off x="3176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4" name="Line 9"/>
            <p:cNvSpPr>
              <a:spLocks noChangeShapeType="1"/>
            </p:cNvSpPr>
            <p:nvPr/>
          </p:nvSpPr>
          <p:spPr bwMode="auto">
            <a:xfrm>
              <a:off x="1448" y="254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5" name="Freeform 10"/>
            <p:cNvSpPr>
              <a:spLocks/>
            </p:cNvSpPr>
            <p:nvPr/>
          </p:nvSpPr>
          <p:spPr bwMode="auto">
            <a:xfrm>
              <a:off x="2976" y="1500"/>
              <a:ext cx="325" cy="1093"/>
            </a:xfrm>
            <a:custGeom>
              <a:avLst/>
              <a:gdLst>
                <a:gd name="T0" fmla="*/ 252 w 325"/>
                <a:gd name="T1" fmla="*/ 960 h 1093"/>
                <a:gd name="T2" fmla="*/ 252 w 325"/>
                <a:gd name="T3" fmla="*/ 888 h 1093"/>
                <a:gd name="T4" fmla="*/ 264 w 325"/>
                <a:gd name="T5" fmla="*/ 816 h 1093"/>
                <a:gd name="T6" fmla="*/ 288 w 325"/>
                <a:gd name="T7" fmla="*/ 744 h 1093"/>
                <a:gd name="T8" fmla="*/ 312 w 325"/>
                <a:gd name="T9" fmla="*/ 672 h 1093"/>
                <a:gd name="T10" fmla="*/ 324 w 325"/>
                <a:gd name="T11" fmla="*/ 600 h 1093"/>
                <a:gd name="T12" fmla="*/ 324 w 325"/>
                <a:gd name="T13" fmla="*/ 516 h 1093"/>
                <a:gd name="T14" fmla="*/ 324 w 325"/>
                <a:gd name="T15" fmla="*/ 444 h 1093"/>
                <a:gd name="T16" fmla="*/ 324 w 325"/>
                <a:gd name="T17" fmla="*/ 372 h 1093"/>
                <a:gd name="T18" fmla="*/ 324 w 325"/>
                <a:gd name="T19" fmla="*/ 288 h 1093"/>
                <a:gd name="T20" fmla="*/ 312 w 325"/>
                <a:gd name="T21" fmla="*/ 216 h 1093"/>
                <a:gd name="T22" fmla="*/ 300 w 325"/>
                <a:gd name="T23" fmla="*/ 144 h 1093"/>
                <a:gd name="T24" fmla="*/ 276 w 325"/>
                <a:gd name="T25" fmla="*/ 72 h 1093"/>
                <a:gd name="T26" fmla="*/ 216 w 325"/>
                <a:gd name="T27" fmla="*/ 24 h 1093"/>
                <a:gd name="T28" fmla="*/ 144 w 325"/>
                <a:gd name="T29" fmla="*/ 12 h 1093"/>
                <a:gd name="T30" fmla="*/ 72 w 325"/>
                <a:gd name="T31" fmla="*/ 0 h 1093"/>
                <a:gd name="T32" fmla="*/ 24 w 325"/>
                <a:gd name="T33" fmla="*/ 72 h 1093"/>
                <a:gd name="T34" fmla="*/ 12 w 325"/>
                <a:gd name="T35" fmla="*/ 144 h 1093"/>
                <a:gd name="T36" fmla="*/ 0 w 325"/>
                <a:gd name="T37" fmla="*/ 228 h 1093"/>
                <a:gd name="T38" fmla="*/ 0 w 325"/>
                <a:gd name="T39" fmla="*/ 300 h 1093"/>
                <a:gd name="T40" fmla="*/ 0 w 325"/>
                <a:gd name="T41" fmla="*/ 372 h 1093"/>
                <a:gd name="T42" fmla="*/ 0 w 325"/>
                <a:gd name="T43" fmla="*/ 456 h 1093"/>
                <a:gd name="T44" fmla="*/ 0 w 325"/>
                <a:gd name="T45" fmla="*/ 552 h 1093"/>
                <a:gd name="T46" fmla="*/ 0 w 325"/>
                <a:gd name="T47" fmla="*/ 624 h 1093"/>
                <a:gd name="T48" fmla="*/ 0 w 325"/>
                <a:gd name="T49" fmla="*/ 696 h 1093"/>
                <a:gd name="T50" fmla="*/ 36 w 325"/>
                <a:gd name="T51" fmla="*/ 780 h 1093"/>
                <a:gd name="T52" fmla="*/ 72 w 325"/>
                <a:gd name="T53" fmla="*/ 852 h 1093"/>
                <a:gd name="T54" fmla="*/ 108 w 325"/>
                <a:gd name="T55" fmla="*/ 924 h 1093"/>
                <a:gd name="T56" fmla="*/ 144 w 325"/>
                <a:gd name="T57" fmla="*/ 996 h 1093"/>
                <a:gd name="T58" fmla="*/ 180 w 325"/>
                <a:gd name="T59" fmla="*/ 1068 h 1093"/>
                <a:gd name="T60" fmla="*/ 192 w 325"/>
                <a:gd name="T61" fmla="*/ 1092 h 1093"/>
                <a:gd name="T62" fmla="*/ 192 w 325"/>
                <a:gd name="T63" fmla="*/ 1092 h 1093"/>
                <a:gd name="T64" fmla="*/ 216 w 325"/>
                <a:gd name="T65" fmla="*/ 1020 h 1093"/>
                <a:gd name="T66" fmla="*/ 240 w 325"/>
                <a:gd name="T67" fmla="*/ 996 h 10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5"/>
                <a:gd name="T103" fmla="*/ 0 h 1093"/>
                <a:gd name="T104" fmla="*/ 325 w 325"/>
                <a:gd name="T105" fmla="*/ 1093 h 10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5" h="1093">
                  <a:moveTo>
                    <a:pt x="240" y="996"/>
                  </a:moveTo>
                  <a:lnTo>
                    <a:pt x="252" y="960"/>
                  </a:lnTo>
                  <a:lnTo>
                    <a:pt x="252" y="924"/>
                  </a:lnTo>
                  <a:lnTo>
                    <a:pt x="252" y="888"/>
                  </a:lnTo>
                  <a:lnTo>
                    <a:pt x="252" y="852"/>
                  </a:lnTo>
                  <a:lnTo>
                    <a:pt x="264" y="816"/>
                  </a:lnTo>
                  <a:lnTo>
                    <a:pt x="288" y="780"/>
                  </a:lnTo>
                  <a:lnTo>
                    <a:pt x="288" y="744"/>
                  </a:lnTo>
                  <a:lnTo>
                    <a:pt x="300" y="708"/>
                  </a:lnTo>
                  <a:lnTo>
                    <a:pt x="312" y="672"/>
                  </a:lnTo>
                  <a:lnTo>
                    <a:pt x="324" y="636"/>
                  </a:lnTo>
                  <a:lnTo>
                    <a:pt x="324" y="600"/>
                  </a:lnTo>
                  <a:lnTo>
                    <a:pt x="324" y="564"/>
                  </a:lnTo>
                  <a:lnTo>
                    <a:pt x="324" y="516"/>
                  </a:lnTo>
                  <a:lnTo>
                    <a:pt x="324" y="480"/>
                  </a:lnTo>
                  <a:lnTo>
                    <a:pt x="324" y="444"/>
                  </a:lnTo>
                  <a:lnTo>
                    <a:pt x="324" y="408"/>
                  </a:lnTo>
                  <a:lnTo>
                    <a:pt x="324" y="372"/>
                  </a:lnTo>
                  <a:lnTo>
                    <a:pt x="324" y="336"/>
                  </a:lnTo>
                  <a:lnTo>
                    <a:pt x="324" y="288"/>
                  </a:lnTo>
                  <a:lnTo>
                    <a:pt x="324" y="252"/>
                  </a:lnTo>
                  <a:lnTo>
                    <a:pt x="312" y="216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288" y="108"/>
                  </a:lnTo>
                  <a:lnTo>
                    <a:pt x="276" y="72"/>
                  </a:lnTo>
                  <a:lnTo>
                    <a:pt x="252" y="36"/>
                  </a:lnTo>
                  <a:lnTo>
                    <a:pt x="216" y="24"/>
                  </a:lnTo>
                  <a:lnTo>
                    <a:pt x="180" y="12"/>
                  </a:lnTo>
                  <a:lnTo>
                    <a:pt x="144" y="12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48" y="36"/>
                  </a:lnTo>
                  <a:lnTo>
                    <a:pt x="24" y="72"/>
                  </a:lnTo>
                  <a:lnTo>
                    <a:pt x="12" y="108"/>
                  </a:lnTo>
                  <a:lnTo>
                    <a:pt x="12" y="144"/>
                  </a:lnTo>
                  <a:lnTo>
                    <a:pt x="0" y="192"/>
                  </a:lnTo>
                  <a:lnTo>
                    <a:pt x="0" y="228"/>
                  </a:lnTo>
                  <a:lnTo>
                    <a:pt x="0" y="264"/>
                  </a:lnTo>
                  <a:lnTo>
                    <a:pt x="0" y="300"/>
                  </a:lnTo>
                  <a:lnTo>
                    <a:pt x="0" y="336"/>
                  </a:lnTo>
                  <a:lnTo>
                    <a:pt x="0" y="372"/>
                  </a:lnTo>
                  <a:lnTo>
                    <a:pt x="0" y="408"/>
                  </a:lnTo>
                  <a:lnTo>
                    <a:pt x="0" y="456"/>
                  </a:lnTo>
                  <a:lnTo>
                    <a:pt x="0" y="504"/>
                  </a:lnTo>
                  <a:lnTo>
                    <a:pt x="0" y="552"/>
                  </a:lnTo>
                  <a:lnTo>
                    <a:pt x="0" y="588"/>
                  </a:lnTo>
                  <a:lnTo>
                    <a:pt x="0" y="624"/>
                  </a:lnTo>
                  <a:lnTo>
                    <a:pt x="0" y="660"/>
                  </a:lnTo>
                  <a:lnTo>
                    <a:pt x="0" y="696"/>
                  </a:lnTo>
                  <a:lnTo>
                    <a:pt x="24" y="732"/>
                  </a:lnTo>
                  <a:lnTo>
                    <a:pt x="36" y="780"/>
                  </a:lnTo>
                  <a:lnTo>
                    <a:pt x="60" y="816"/>
                  </a:lnTo>
                  <a:lnTo>
                    <a:pt x="72" y="852"/>
                  </a:lnTo>
                  <a:lnTo>
                    <a:pt x="84" y="888"/>
                  </a:lnTo>
                  <a:lnTo>
                    <a:pt x="108" y="924"/>
                  </a:lnTo>
                  <a:lnTo>
                    <a:pt x="120" y="960"/>
                  </a:lnTo>
                  <a:lnTo>
                    <a:pt x="144" y="996"/>
                  </a:lnTo>
                  <a:lnTo>
                    <a:pt x="156" y="1032"/>
                  </a:lnTo>
                  <a:lnTo>
                    <a:pt x="180" y="1068"/>
                  </a:lnTo>
                  <a:lnTo>
                    <a:pt x="192" y="1092"/>
                  </a:lnTo>
                  <a:lnTo>
                    <a:pt x="192" y="1056"/>
                  </a:lnTo>
                  <a:lnTo>
                    <a:pt x="216" y="1020"/>
                  </a:lnTo>
                  <a:lnTo>
                    <a:pt x="252" y="1008"/>
                  </a:lnTo>
                  <a:lnTo>
                    <a:pt x="240" y="996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6" name="Freeform 11"/>
            <p:cNvSpPr>
              <a:spLocks/>
            </p:cNvSpPr>
            <p:nvPr/>
          </p:nvSpPr>
          <p:spPr bwMode="auto">
            <a:xfrm>
              <a:off x="2604" y="1512"/>
              <a:ext cx="337" cy="973"/>
            </a:xfrm>
            <a:custGeom>
              <a:avLst/>
              <a:gdLst>
                <a:gd name="T0" fmla="*/ 36 w 337"/>
                <a:gd name="T1" fmla="*/ 936 h 973"/>
                <a:gd name="T2" fmla="*/ 48 w 337"/>
                <a:gd name="T3" fmla="*/ 900 h 973"/>
                <a:gd name="T4" fmla="*/ 48 w 337"/>
                <a:gd name="T5" fmla="*/ 864 h 973"/>
                <a:gd name="T6" fmla="*/ 48 w 337"/>
                <a:gd name="T7" fmla="*/ 828 h 973"/>
                <a:gd name="T8" fmla="*/ 48 w 337"/>
                <a:gd name="T9" fmla="*/ 792 h 973"/>
                <a:gd name="T10" fmla="*/ 36 w 337"/>
                <a:gd name="T11" fmla="*/ 756 h 973"/>
                <a:gd name="T12" fmla="*/ 36 w 337"/>
                <a:gd name="T13" fmla="*/ 720 h 973"/>
                <a:gd name="T14" fmla="*/ 36 w 337"/>
                <a:gd name="T15" fmla="*/ 684 h 973"/>
                <a:gd name="T16" fmla="*/ 36 w 337"/>
                <a:gd name="T17" fmla="*/ 648 h 973"/>
                <a:gd name="T18" fmla="*/ 36 w 337"/>
                <a:gd name="T19" fmla="*/ 612 h 973"/>
                <a:gd name="T20" fmla="*/ 24 w 337"/>
                <a:gd name="T21" fmla="*/ 576 h 973"/>
                <a:gd name="T22" fmla="*/ 24 w 337"/>
                <a:gd name="T23" fmla="*/ 540 h 973"/>
                <a:gd name="T24" fmla="*/ 24 w 337"/>
                <a:gd name="T25" fmla="*/ 504 h 973"/>
                <a:gd name="T26" fmla="*/ 24 w 337"/>
                <a:gd name="T27" fmla="*/ 468 h 973"/>
                <a:gd name="T28" fmla="*/ 24 w 337"/>
                <a:gd name="T29" fmla="*/ 432 h 973"/>
                <a:gd name="T30" fmla="*/ 24 w 337"/>
                <a:gd name="T31" fmla="*/ 396 h 973"/>
                <a:gd name="T32" fmla="*/ 36 w 337"/>
                <a:gd name="T33" fmla="*/ 360 h 973"/>
                <a:gd name="T34" fmla="*/ 24 w 337"/>
                <a:gd name="T35" fmla="*/ 324 h 973"/>
                <a:gd name="T36" fmla="*/ 24 w 337"/>
                <a:gd name="T37" fmla="*/ 288 h 973"/>
                <a:gd name="T38" fmla="*/ 0 w 337"/>
                <a:gd name="T39" fmla="*/ 252 h 973"/>
                <a:gd name="T40" fmla="*/ 0 w 337"/>
                <a:gd name="T41" fmla="*/ 216 h 973"/>
                <a:gd name="T42" fmla="*/ 0 w 337"/>
                <a:gd name="T43" fmla="*/ 180 h 973"/>
                <a:gd name="T44" fmla="*/ 0 w 337"/>
                <a:gd name="T45" fmla="*/ 144 h 973"/>
                <a:gd name="T46" fmla="*/ 12 w 337"/>
                <a:gd name="T47" fmla="*/ 108 h 973"/>
                <a:gd name="T48" fmla="*/ 24 w 337"/>
                <a:gd name="T49" fmla="*/ 72 h 973"/>
                <a:gd name="T50" fmla="*/ 48 w 337"/>
                <a:gd name="T51" fmla="*/ 36 h 973"/>
                <a:gd name="T52" fmla="*/ 84 w 337"/>
                <a:gd name="T53" fmla="*/ 12 h 973"/>
                <a:gd name="T54" fmla="*/ 120 w 337"/>
                <a:gd name="T55" fmla="*/ 0 h 973"/>
                <a:gd name="T56" fmla="*/ 156 w 337"/>
                <a:gd name="T57" fmla="*/ 0 h 973"/>
                <a:gd name="T58" fmla="*/ 192 w 337"/>
                <a:gd name="T59" fmla="*/ 0 h 973"/>
                <a:gd name="T60" fmla="*/ 228 w 337"/>
                <a:gd name="T61" fmla="*/ 12 h 973"/>
                <a:gd name="T62" fmla="*/ 264 w 337"/>
                <a:gd name="T63" fmla="*/ 36 h 973"/>
                <a:gd name="T64" fmla="*/ 300 w 337"/>
                <a:gd name="T65" fmla="*/ 60 h 973"/>
                <a:gd name="T66" fmla="*/ 312 w 337"/>
                <a:gd name="T67" fmla="*/ 96 h 973"/>
                <a:gd name="T68" fmla="*/ 324 w 337"/>
                <a:gd name="T69" fmla="*/ 132 h 973"/>
                <a:gd name="T70" fmla="*/ 336 w 337"/>
                <a:gd name="T71" fmla="*/ 168 h 973"/>
                <a:gd name="T72" fmla="*/ 336 w 337"/>
                <a:gd name="T73" fmla="*/ 204 h 973"/>
                <a:gd name="T74" fmla="*/ 336 w 337"/>
                <a:gd name="T75" fmla="*/ 240 h 973"/>
                <a:gd name="T76" fmla="*/ 336 w 337"/>
                <a:gd name="T77" fmla="*/ 276 h 973"/>
                <a:gd name="T78" fmla="*/ 336 w 337"/>
                <a:gd name="T79" fmla="*/ 312 h 973"/>
                <a:gd name="T80" fmla="*/ 336 w 337"/>
                <a:gd name="T81" fmla="*/ 348 h 973"/>
                <a:gd name="T82" fmla="*/ 336 w 337"/>
                <a:gd name="T83" fmla="*/ 384 h 973"/>
                <a:gd name="T84" fmla="*/ 324 w 337"/>
                <a:gd name="T85" fmla="*/ 420 h 973"/>
                <a:gd name="T86" fmla="*/ 324 w 337"/>
                <a:gd name="T87" fmla="*/ 456 h 973"/>
                <a:gd name="T88" fmla="*/ 324 w 337"/>
                <a:gd name="T89" fmla="*/ 492 h 973"/>
                <a:gd name="T90" fmla="*/ 324 w 337"/>
                <a:gd name="T91" fmla="*/ 528 h 973"/>
                <a:gd name="T92" fmla="*/ 324 w 337"/>
                <a:gd name="T93" fmla="*/ 564 h 973"/>
                <a:gd name="T94" fmla="*/ 324 w 337"/>
                <a:gd name="T95" fmla="*/ 600 h 973"/>
                <a:gd name="T96" fmla="*/ 312 w 337"/>
                <a:gd name="T97" fmla="*/ 636 h 973"/>
                <a:gd name="T98" fmla="*/ 300 w 337"/>
                <a:gd name="T99" fmla="*/ 672 h 973"/>
                <a:gd name="T100" fmla="*/ 288 w 337"/>
                <a:gd name="T101" fmla="*/ 708 h 973"/>
                <a:gd name="T102" fmla="*/ 264 w 337"/>
                <a:gd name="T103" fmla="*/ 744 h 973"/>
                <a:gd name="T104" fmla="*/ 264 w 337"/>
                <a:gd name="T105" fmla="*/ 780 h 973"/>
                <a:gd name="T106" fmla="*/ 240 w 337"/>
                <a:gd name="T107" fmla="*/ 816 h 973"/>
                <a:gd name="T108" fmla="*/ 216 w 337"/>
                <a:gd name="T109" fmla="*/ 852 h 973"/>
                <a:gd name="T110" fmla="*/ 204 w 337"/>
                <a:gd name="T111" fmla="*/ 888 h 973"/>
                <a:gd name="T112" fmla="*/ 192 w 337"/>
                <a:gd name="T113" fmla="*/ 924 h 973"/>
                <a:gd name="T114" fmla="*/ 168 w 337"/>
                <a:gd name="T115" fmla="*/ 960 h 973"/>
                <a:gd name="T116" fmla="*/ 132 w 337"/>
                <a:gd name="T117" fmla="*/ 972 h 973"/>
                <a:gd name="T118" fmla="*/ 96 w 337"/>
                <a:gd name="T119" fmla="*/ 972 h 973"/>
                <a:gd name="T120" fmla="*/ 60 w 337"/>
                <a:gd name="T121" fmla="*/ 948 h 973"/>
                <a:gd name="T122" fmla="*/ 24 w 337"/>
                <a:gd name="T123" fmla="*/ 948 h 973"/>
                <a:gd name="T124" fmla="*/ 36 w 337"/>
                <a:gd name="T125" fmla="*/ 936 h 9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7"/>
                <a:gd name="T190" fmla="*/ 0 h 973"/>
                <a:gd name="T191" fmla="*/ 337 w 337"/>
                <a:gd name="T192" fmla="*/ 973 h 9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7" h="973">
                  <a:moveTo>
                    <a:pt x="36" y="936"/>
                  </a:moveTo>
                  <a:lnTo>
                    <a:pt x="48" y="900"/>
                  </a:lnTo>
                  <a:lnTo>
                    <a:pt x="48" y="864"/>
                  </a:lnTo>
                  <a:lnTo>
                    <a:pt x="48" y="828"/>
                  </a:lnTo>
                  <a:lnTo>
                    <a:pt x="48" y="792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36" y="684"/>
                  </a:lnTo>
                  <a:lnTo>
                    <a:pt x="36" y="648"/>
                  </a:lnTo>
                  <a:lnTo>
                    <a:pt x="36" y="612"/>
                  </a:lnTo>
                  <a:lnTo>
                    <a:pt x="24" y="576"/>
                  </a:lnTo>
                  <a:lnTo>
                    <a:pt x="24" y="540"/>
                  </a:lnTo>
                  <a:lnTo>
                    <a:pt x="24" y="504"/>
                  </a:lnTo>
                  <a:lnTo>
                    <a:pt x="24" y="468"/>
                  </a:lnTo>
                  <a:lnTo>
                    <a:pt x="24" y="432"/>
                  </a:lnTo>
                  <a:lnTo>
                    <a:pt x="24" y="396"/>
                  </a:lnTo>
                  <a:lnTo>
                    <a:pt x="36" y="360"/>
                  </a:lnTo>
                  <a:lnTo>
                    <a:pt x="24" y="324"/>
                  </a:lnTo>
                  <a:lnTo>
                    <a:pt x="24" y="288"/>
                  </a:lnTo>
                  <a:lnTo>
                    <a:pt x="0" y="25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12" y="108"/>
                  </a:lnTo>
                  <a:lnTo>
                    <a:pt x="24" y="72"/>
                  </a:lnTo>
                  <a:lnTo>
                    <a:pt x="48" y="36"/>
                  </a:lnTo>
                  <a:lnTo>
                    <a:pt x="84" y="12"/>
                  </a:lnTo>
                  <a:lnTo>
                    <a:pt x="120" y="0"/>
                  </a:lnTo>
                  <a:lnTo>
                    <a:pt x="156" y="0"/>
                  </a:lnTo>
                  <a:lnTo>
                    <a:pt x="192" y="0"/>
                  </a:lnTo>
                  <a:lnTo>
                    <a:pt x="228" y="12"/>
                  </a:lnTo>
                  <a:lnTo>
                    <a:pt x="264" y="36"/>
                  </a:lnTo>
                  <a:lnTo>
                    <a:pt x="300" y="60"/>
                  </a:lnTo>
                  <a:lnTo>
                    <a:pt x="312" y="96"/>
                  </a:lnTo>
                  <a:lnTo>
                    <a:pt x="324" y="132"/>
                  </a:lnTo>
                  <a:lnTo>
                    <a:pt x="336" y="168"/>
                  </a:lnTo>
                  <a:lnTo>
                    <a:pt x="336" y="204"/>
                  </a:lnTo>
                  <a:lnTo>
                    <a:pt x="336" y="240"/>
                  </a:lnTo>
                  <a:lnTo>
                    <a:pt x="336" y="276"/>
                  </a:lnTo>
                  <a:lnTo>
                    <a:pt x="336" y="312"/>
                  </a:lnTo>
                  <a:lnTo>
                    <a:pt x="336" y="348"/>
                  </a:lnTo>
                  <a:lnTo>
                    <a:pt x="336" y="384"/>
                  </a:lnTo>
                  <a:lnTo>
                    <a:pt x="324" y="420"/>
                  </a:lnTo>
                  <a:lnTo>
                    <a:pt x="324" y="456"/>
                  </a:lnTo>
                  <a:lnTo>
                    <a:pt x="324" y="492"/>
                  </a:lnTo>
                  <a:lnTo>
                    <a:pt x="324" y="528"/>
                  </a:lnTo>
                  <a:lnTo>
                    <a:pt x="324" y="564"/>
                  </a:lnTo>
                  <a:lnTo>
                    <a:pt x="324" y="600"/>
                  </a:lnTo>
                  <a:lnTo>
                    <a:pt x="312" y="636"/>
                  </a:lnTo>
                  <a:lnTo>
                    <a:pt x="300" y="672"/>
                  </a:lnTo>
                  <a:lnTo>
                    <a:pt x="288" y="708"/>
                  </a:lnTo>
                  <a:lnTo>
                    <a:pt x="264" y="744"/>
                  </a:lnTo>
                  <a:lnTo>
                    <a:pt x="264" y="780"/>
                  </a:lnTo>
                  <a:lnTo>
                    <a:pt x="240" y="816"/>
                  </a:lnTo>
                  <a:lnTo>
                    <a:pt x="216" y="852"/>
                  </a:lnTo>
                  <a:lnTo>
                    <a:pt x="204" y="888"/>
                  </a:lnTo>
                  <a:lnTo>
                    <a:pt x="192" y="924"/>
                  </a:lnTo>
                  <a:lnTo>
                    <a:pt x="168" y="960"/>
                  </a:lnTo>
                  <a:lnTo>
                    <a:pt x="132" y="972"/>
                  </a:lnTo>
                  <a:lnTo>
                    <a:pt x="96" y="972"/>
                  </a:lnTo>
                  <a:lnTo>
                    <a:pt x="60" y="948"/>
                  </a:lnTo>
                  <a:lnTo>
                    <a:pt x="24" y="948"/>
                  </a:lnTo>
                  <a:lnTo>
                    <a:pt x="36" y="936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7" name="Freeform 12"/>
            <p:cNvSpPr>
              <a:spLocks/>
            </p:cNvSpPr>
            <p:nvPr/>
          </p:nvSpPr>
          <p:spPr bwMode="auto">
            <a:xfrm>
              <a:off x="2592" y="2736"/>
              <a:ext cx="673" cy="949"/>
            </a:xfrm>
            <a:custGeom>
              <a:avLst/>
              <a:gdLst>
                <a:gd name="T0" fmla="*/ 624 w 673"/>
                <a:gd name="T1" fmla="*/ 0 h 949"/>
                <a:gd name="T2" fmla="*/ 636 w 673"/>
                <a:gd name="T3" fmla="*/ 36 h 949"/>
                <a:gd name="T4" fmla="*/ 672 w 673"/>
                <a:gd name="T5" fmla="*/ 60 h 949"/>
                <a:gd name="T6" fmla="*/ 672 w 673"/>
                <a:gd name="T7" fmla="*/ 96 h 949"/>
                <a:gd name="T8" fmla="*/ 660 w 673"/>
                <a:gd name="T9" fmla="*/ 132 h 949"/>
                <a:gd name="T10" fmla="*/ 648 w 673"/>
                <a:gd name="T11" fmla="*/ 168 h 949"/>
                <a:gd name="T12" fmla="*/ 612 w 673"/>
                <a:gd name="T13" fmla="*/ 192 h 949"/>
                <a:gd name="T14" fmla="*/ 600 w 673"/>
                <a:gd name="T15" fmla="*/ 228 h 949"/>
                <a:gd name="T16" fmla="*/ 588 w 673"/>
                <a:gd name="T17" fmla="*/ 264 h 949"/>
                <a:gd name="T18" fmla="*/ 564 w 673"/>
                <a:gd name="T19" fmla="*/ 300 h 949"/>
                <a:gd name="T20" fmla="*/ 552 w 673"/>
                <a:gd name="T21" fmla="*/ 336 h 949"/>
                <a:gd name="T22" fmla="*/ 540 w 673"/>
                <a:gd name="T23" fmla="*/ 372 h 949"/>
                <a:gd name="T24" fmla="*/ 528 w 673"/>
                <a:gd name="T25" fmla="*/ 408 h 949"/>
                <a:gd name="T26" fmla="*/ 516 w 673"/>
                <a:gd name="T27" fmla="*/ 444 h 949"/>
                <a:gd name="T28" fmla="*/ 504 w 673"/>
                <a:gd name="T29" fmla="*/ 480 h 949"/>
                <a:gd name="T30" fmla="*/ 480 w 673"/>
                <a:gd name="T31" fmla="*/ 516 h 949"/>
                <a:gd name="T32" fmla="*/ 468 w 673"/>
                <a:gd name="T33" fmla="*/ 552 h 949"/>
                <a:gd name="T34" fmla="*/ 456 w 673"/>
                <a:gd name="T35" fmla="*/ 588 h 949"/>
                <a:gd name="T36" fmla="*/ 432 w 673"/>
                <a:gd name="T37" fmla="*/ 624 h 949"/>
                <a:gd name="T38" fmla="*/ 420 w 673"/>
                <a:gd name="T39" fmla="*/ 660 h 949"/>
                <a:gd name="T40" fmla="*/ 408 w 673"/>
                <a:gd name="T41" fmla="*/ 696 h 949"/>
                <a:gd name="T42" fmla="*/ 384 w 673"/>
                <a:gd name="T43" fmla="*/ 732 h 949"/>
                <a:gd name="T44" fmla="*/ 360 w 673"/>
                <a:gd name="T45" fmla="*/ 768 h 949"/>
                <a:gd name="T46" fmla="*/ 348 w 673"/>
                <a:gd name="T47" fmla="*/ 804 h 949"/>
                <a:gd name="T48" fmla="*/ 324 w 673"/>
                <a:gd name="T49" fmla="*/ 840 h 949"/>
                <a:gd name="T50" fmla="*/ 288 w 673"/>
                <a:gd name="T51" fmla="*/ 864 h 949"/>
                <a:gd name="T52" fmla="*/ 264 w 673"/>
                <a:gd name="T53" fmla="*/ 900 h 949"/>
                <a:gd name="T54" fmla="*/ 228 w 673"/>
                <a:gd name="T55" fmla="*/ 912 h 949"/>
                <a:gd name="T56" fmla="*/ 192 w 673"/>
                <a:gd name="T57" fmla="*/ 936 h 949"/>
                <a:gd name="T58" fmla="*/ 156 w 673"/>
                <a:gd name="T59" fmla="*/ 948 h 949"/>
                <a:gd name="T60" fmla="*/ 120 w 673"/>
                <a:gd name="T61" fmla="*/ 948 h 949"/>
                <a:gd name="T62" fmla="*/ 96 w 673"/>
                <a:gd name="T63" fmla="*/ 912 h 949"/>
                <a:gd name="T64" fmla="*/ 60 w 673"/>
                <a:gd name="T65" fmla="*/ 888 h 949"/>
                <a:gd name="T66" fmla="*/ 36 w 673"/>
                <a:gd name="T67" fmla="*/ 852 h 949"/>
                <a:gd name="T68" fmla="*/ 24 w 673"/>
                <a:gd name="T69" fmla="*/ 816 h 949"/>
                <a:gd name="T70" fmla="*/ 0 w 673"/>
                <a:gd name="T71" fmla="*/ 780 h 949"/>
                <a:gd name="T72" fmla="*/ 0 w 673"/>
                <a:gd name="T73" fmla="*/ 744 h 949"/>
                <a:gd name="T74" fmla="*/ 0 w 673"/>
                <a:gd name="T75" fmla="*/ 708 h 949"/>
                <a:gd name="T76" fmla="*/ 0 w 673"/>
                <a:gd name="T77" fmla="*/ 672 h 949"/>
                <a:gd name="T78" fmla="*/ 0 w 673"/>
                <a:gd name="T79" fmla="*/ 636 h 949"/>
                <a:gd name="T80" fmla="*/ 0 w 673"/>
                <a:gd name="T81" fmla="*/ 600 h 949"/>
                <a:gd name="T82" fmla="*/ 24 w 673"/>
                <a:gd name="T83" fmla="*/ 552 h 949"/>
                <a:gd name="T84" fmla="*/ 36 w 673"/>
                <a:gd name="T85" fmla="*/ 516 h 949"/>
                <a:gd name="T86" fmla="*/ 60 w 673"/>
                <a:gd name="T87" fmla="*/ 480 h 949"/>
                <a:gd name="T88" fmla="*/ 72 w 673"/>
                <a:gd name="T89" fmla="*/ 444 h 949"/>
                <a:gd name="T90" fmla="*/ 96 w 673"/>
                <a:gd name="T91" fmla="*/ 408 h 949"/>
                <a:gd name="T92" fmla="*/ 132 w 673"/>
                <a:gd name="T93" fmla="*/ 372 h 949"/>
                <a:gd name="T94" fmla="*/ 156 w 673"/>
                <a:gd name="T95" fmla="*/ 336 h 949"/>
                <a:gd name="T96" fmla="*/ 192 w 673"/>
                <a:gd name="T97" fmla="*/ 312 h 949"/>
                <a:gd name="T98" fmla="*/ 228 w 673"/>
                <a:gd name="T99" fmla="*/ 288 h 949"/>
                <a:gd name="T100" fmla="*/ 264 w 673"/>
                <a:gd name="T101" fmla="*/ 264 h 949"/>
                <a:gd name="T102" fmla="*/ 300 w 673"/>
                <a:gd name="T103" fmla="*/ 240 h 949"/>
                <a:gd name="T104" fmla="*/ 336 w 673"/>
                <a:gd name="T105" fmla="*/ 216 h 949"/>
                <a:gd name="T106" fmla="*/ 372 w 673"/>
                <a:gd name="T107" fmla="*/ 192 h 949"/>
                <a:gd name="T108" fmla="*/ 408 w 673"/>
                <a:gd name="T109" fmla="*/ 180 h 949"/>
                <a:gd name="T110" fmla="*/ 444 w 673"/>
                <a:gd name="T111" fmla="*/ 156 h 949"/>
                <a:gd name="T112" fmla="*/ 468 w 673"/>
                <a:gd name="T113" fmla="*/ 120 h 949"/>
                <a:gd name="T114" fmla="*/ 504 w 673"/>
                <a:gd name="T115" fmla="*/ 108 h 949"/>
                <a:gd name="T116" fmla="*/ 540 w 673"/>
                <a:gd name="T117" fmla="*/ 84 h 949"/>
                <a:gd name="T118" fmla="*/ 564 w 673"/>
                <a:gd name="T119" fmla="*/ 48 h 949"/>
                <a:gd name="T120" fmla="*/ 600 w 673"/>
                <a:gd name="T121" fmla="*/ 24 h 949"/>
                <a:gd name="T122" fmla="*/ 636 w 673"/>
                <a:gd name="T123" fmla="*/ 36 h 949"/>
                <a:gd name="T124" fmla="*/ 624 w 673"/>
                <a:gd name="T125" fmla="*/ 0 h 9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3"/>
                <a:gd name="T190" fmla="*/ 0 h 949"/>
                <a:gd name="T191" fmla="*/ 673 w 673"/>
                <a:gd name="T192" fmla="*/ 949 h 9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3" h="949">
                  <a:moveTo>
                    <a:pt x="624" y="0"/>
                  </a:moveTo>
                  <a:lnTo>
                    <a:pt x="636" y="36"/>
                  </a:lnTo>
                  <a:lnTo>
                    <a:pt x="672" y="60"/>
                  </a:lnTo>
                  <a:lnTo>
                    <a:pt x="672" y="96"/>
                  </a:lnTo>
                  <a:lnTo>
                    <a:pt x="660" y="132"/>
                  </a:lnTo>
                  <a:lnTo>
                    <a:pt x="648" y="168"/>
                  </a:lnTo>
                  <a:lnTo>
                    <a:pt x="612" y="192"/>
                  </a:lnTo>
                  <a:lnTo>
                    <a:pt x="600" y="228"/>
                  </a:lnTo>
                  <a:lnTo>
                    <a:pt x="588" y="264"/>
                  </a:lnTo>
                  <a:lnTo>
                    <a:pt x="564" y="300"/>
                  </a:lnTo>
                  <a:lnTo>
                    <a:pt x="552" y="336"/>
                  </a:lnTo>
                  <a:lnTo>
                    <a:pt x="540" y="372"/>
                  </a:lnTo>
                  <a:lnTo>
                    <a:pt x="528" y="408"/>
                  </a:lnTo>
                  <a:lnTo>
                    <a:pt x="516" y="444"/>
                  </a:lnTo>
                  <a:lnTo>
                    <a:pt x="504" y="480"/>
                  </a:lnTo>
                  <a:lnTo>
                    <a:pt x="480" y="516"/>
                  </a:lnTo>
                  <a:lnTo>
                    <a:pt x="468" y="552"/>
                  </a:lnTo>
                  <a:lnTo>
                    <a:pt x="456" y="588"/>
                  </a:lnTo>
                  <a:lnTo>
                    <a:pt x="432" y="624"/>
                  </a:lnTo>
                  <a:lnTo>
                    <a:pt x="420" y="660"/>
                  </a:lnTo>
                  <a:lnTo>
                    <a:pt x="408" y="696"/>
                  </a:lnTo>
                  <a:lnTo>
                    <a:pt x="384" y="732"/>
                  </a:lnTo>
                  <a:lnTo>
                    <a:pt x="360" y="768"/>
                  </a:lnTo>
                  <a:lnTo>
                    <a:pt x="348" y="804"/>
                  </a:lnTo>
                  <a:lnTo>
                    <a:pt x="324" y="840"/>
                  </a:lnTo>
                  <a:lnTo>
                    <a:pt x="288" y="864"/>
                  </a:lnTo>
                  <a:lnTo>
                    <a:pt x="264" y="900"/>
                  </a:lnTo>
                  <a:lnTo>
                    <a:pt x="228" y="912"/>
                  </a:lnTo>
                  <a:lnTo>
                    <a:pt x="192" y="936"/>
                  </a:lnTo>
                  <a:lnTo>
                    <a:pt x="156" y="948"/>
                  </a:lnTo>
                  <a:lnTo>
                    <a:pt x="120" y="948"/>
                  </a:lnTo>
                  <a:lnTo>
                    <a:pt x="96" y="912"/>
                  </a:lnTo>
                  <a:lnTo>
                    <a:pt x="60" y="888"/>
                  </a:lnTo>
                  <a:lnTo>
                    <a:pt x="36" y="852"/>
                  </a:lnTo>
                  <a:lnTo>
                    <a:pt x="24" y="816"/>
                  </a:lnTo>
                  <a:lnTo>
                    <a:pt x="0" y="780"/>
                  </a:lnTo>
                  <a:lnTo>
                    <a:pt x="0" y="744"/>
                  </a:lnTo>
                  <a:lnTo>
                    <a:pt x="0" y="708"/>
                  </a:lnTo>
                  <a:lnTo>
                    <a:pt x="0" y="672"/>
                  </a:lnTo>
                  <a:lnTo>
                    <a:pt x="0" y="636"/>
                  </a:lnTo>
                  <a:lnTo>
                    <a:pt x="0" y="600"/>
                  </a:lnTo>
                  <a:lnTo>
                    <a:pt x="24" y="552"/>
                  </a:lnTo>
                  <a:lnTo>
                    <a:pt x="36" y="516"/>
                  </a:lnTo>
                  <a:lnTo>
                    <a:pt x="60" y="480"/>
                  </a:lnTo>
                  <a:lnTo>
                    <a:pt x="72" y="444"/>
                  </a:lnTo>
                  <a:lnTo>
                    <a:pt x="96" y="408"/>
                  </a:lnTo>
                  <a:lnTo>
                    <a:pt x="132" y="372"/>
                  </a:lnTo>
                  <a:lnTo>
                    <a:pt x="156" y="336"/>
                  </a:lnTo>
                  <a:lnTo>
                    <a:pt x="192" y="312"/>
                  </a:lnTo>
                  <a:lnTo>
                    <a:pt x="228" y="288"/>
                  </a:lnTo>
                  <a:lnTo>
                    <a:pt x="264" y="264"/>
                  </a:lnTo>
                  <a:lnTo>
                    <a:pt x="300" y="240"/>
                  </a:lnTo>
                  <a:lnTo>
                    <a:pt x="336" y="216"/>
                  </a:lnTo>
                  <a:lnTo>
                    <a:pt x="372" y="192"/>
                  </a:lnTo>
                  <a:lnTo>
                    <a:pt x="408" y="180"/>
                  </a:lnTo>
                  <a:lnTo>
                    <a:pt x="444" y="156"/>
                  </a:lnTo>
                  <a:lnTo>
                    <a:pt x="468" y="120"/>
                  </a:lnTo>
                  <a:lnTo>
                    <a:pt x="504" y="108"/>
                  </a:lnTo>
                  <a:lnTo>
                    <a:pt x="540" y="84"/>
                  </a:lnTo>
                  <a:lnTo>
                    <a:pt x="564" y="48"/>
                  </a:lnTo>
                  <a:lnTo>
                    <a:pt x="600" y="24"/>
                  </a:lnTo>
                  <a:lnTo>
                    <a:pt x="636" y="36"/>
                  </a:lnTo>
                  <a:lnTo>
                    <a:pt x="624" y="0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8" name="Freeform 13"/>
            <p:cNvSpPr>
              <a:spLocks/>
            </p:cNvSpPr>
            <p:nvPr/>
          </p:nvSpPr>
          <p:spPr bwMode="auto">
            <a:xfrm>
              <a:off x="2688" y="2760"/>
              <a:ext cx="613" cy="877"/>
            </a:xfrm>
            <a:custGeom>
              <a:avLst/>
              <a:gdLst>
                <a:gd name="T0" fmla="*/ 0 w 613"/>
                <a:gd name="T1" fmla="*/ 24 h 877"/>
                <a:gd name="T2" fmla="*/ 24 w 613"/>
                <a:gd name="T3" fmla="*/ 60 h 877"/>
                <a:gd name="T4" fmla="*/ 36 w 613"/>
                <a:gd name="T5" fmla="*/ 96 h 877"/>
                <a:gd name="T6" fmla="*/ 36 w 613"/>
                <a:gd name="T7" fmla="*/ 132 h 877"/>
                <a:gd name="T8" fmla="*/ 36 w 613"/>
                <a:gd name="T9" fmla="*/ 168 h 877"/>
                <a:gd name="T10" fmla="*/ 36 w 613"/>
                <a:gd name="T11" fmla="*/ 204 h 877"/>
                <a:gd name="T12" fmla="*/ 36 w 613"/>
                <a:gd name="T13" fmla="*/ 240 h 877"/>
                <a:gd name="T14" fmla="*/ 48 w 613"/>
                <a:gd name="T15" fmla="*/ 276 h 877"/>
                <a:gd name="T16" fmla="*/ 48 w 613"/>
                <a:gd name="T17" fmla="*/ 312 h 877"/>
                <a:gd name="T18" fmla="*/ 60 w 613"/>
                <a:gd name="T19" fmla="*/ 348 h 877"/>
                <a:gd name="T20" fmla="*/ 84 w 613"/>
                <a:gd name="T21" fmla="*/ 384 h 877"/>
                <a:gd name="T22" fmla="*/ 96 w 613"/>
                <a:gd name="T23" fmla="*/ 420 h 877"/>
                <a:gd name="T24" fmla="*/ 108 w 613"/>
                <a:gd name="T25" fmla="*/ 456 h 877"/>
                <a:gd name="T26" fmla="*/ 132 w 613"/>
                <a:gd name="T27" fmla="*/ 492 h 877"/>
                <a:gd name="T28" fmla="*/ 144 w 613"/>
                <a:gd name="T29" fmla="*/ 528 h 877"/>
                <a:gd name="T30" fmla="*/ 156 w 613"/>
                <a:gd name="T31" fmla="*/ 564 h 877"/>
                <a:gd name="T32" fmla="*/ 180 w 613"/>
                <a:gd name="T33" fmla="*/ 600 h 877"/>
                <a:gd name="T34" fmla="*/ 204 w 613"/>
                <a:gd name="T35" fmla="*/ 636 h 877"/>
                <a:gd name="T36" fmla="*/ 240 w 613"/>
                <a:gd name="T37" fmla="*/ 672 h 877"/>
                <a:gd name="T38" fmla="*/ 252 w 613"/>
                <a:gd name="T39" fmla="*/ 708 h 877"/>
                <a:gd name="T40" fmla="*/ 276 w 613"/>
                <a:gd name="T41" fmla="*/ 744 h 877"/>
                <a:gd name="T42" fmla="*/ 300 w 613"/>
                <a:gd name="T43" fmla="*/ 780 h 877"/>
                <a:gd name="T44" fmla="*/ 336 w 613"/>
                <a:gd name="T45" fmla="*/ 816 h 877"/>
                <a:gd name="T46" fmla="*/ 372 w 613"/>
                <a:gd name="T47" fmla="*/ 840 h 877"/>
                <a:gd name="T48" fmla="*/ 408 w 613"/>
                <a:gd name="T49" fmla="*/ 864 h 877"/>
                <a:gd name="T50" fmla="*/ 444 w 613"/>
                <a:gd name="T51" fmla="*/ 876 h 877"/>
                <a:gd name="T52" fmla="*/ 480 w 613"/>
                <a:gd name="T53" fmla="*/ 876 h 877"/>
                <a:gd name="T54" fmla="*/ 516 w 613"/>
                <a:gd name="T55" fmla="*/ 876 h 877"/>
                <a:gd name="T56" fmla="*/ 552 w 613"/>
                <a:gd name="T57" fmla="*/ 876 h 877"/>
                <a:gd name="T58" fmla="*/ 588 w 613"/>
                <a:gd name="T59" fmla="*/ 852 h 877"/>
                <a:gd name="T60" fmla="*/ 600 w 613"/>
                <a:gd name="T61" fmla="*/ 816 h 877"/>
                <a:gd name="T62" fmla="*/ 612 w 613"/>
                <a:gd name="T63" fmla="*/ 780 h 877"/>
                <a:gd name="T64" fmla="*/ 612 w 613"/>
                <a:gd name="T65" fmla="*/ 744 h 877"/>
                <a:gd name="T66" fmla="*/ 612 w 613"/>
                <a:gd name="T67" fmla="*/ 708 h 877"/>
                <a:gd name="T68" fmla="*/ 612 w 613"/>
                <a:gd name="T69" fmla="*/ 672 h 877"/>
                <a:gd name="T70" fmla="*/ 588 w 613"/>
                <a:gd name="T71" fmla="*/ 636 h 877"/>
                <a:gd name="T72" fmla="*/ 576 w 613"/>
                <a:gd name="T73" fmla="*/ 600 h 877"/>
                <a:gd name="T74" fmla="*/ 540 w 613"/>
                <a:gd name="T75" fmla="*/ 564 h 877"/>
                <a:gd name="T76" fmla="*/ 528 w 613"/>
                <a:gd name="T77" fmla="*/ 528 h 877"/>
                <a:gd name="T78" fmla="*/ 492 w 613"/>
                <a:gd name="T79" fmla="*/ 504 h 877"/>
                <a:gd name="T80" fmla="*/ 456 w 613"/>
                <a:gd name="T81" fmla="*/ 480 h 877"/>
                <a:gd name="T82" fmla="*/ 432 w 613"/>
                <a:gd name="T83" fmla="*/ 444 h 877"/>
                <a:gd name="T84" fmla="*/ 396 w 613"/>
                <a:gd name="T85" fmla="*/ 420 h 877"/>
                <a:gd name="T86" fmla="*/ 372 w 613"/>
                <a:gd name="T87" fmla="*/ 384 h 877"/>
                <a:gd name="T88" fmla="*/ 336 w 613"/>
                <a:gd name="T89" fmla="*/ 360 h 877"/>
                <a:gd name="T90" fmla="*/ 324 w 613"/>
                <a:gd name="T91" fmla="*/ 324 h 877"/>
                <a:gd name="T92" fmla="*/ 288 w 613"/>
                <a:gd name="T93" fmla="*/ 300 h 877"/>
                <a:gd name="T94" fmla="*/ 276 w 613"/>
                <a:gd name="T95" fmla="*/ 264 h 877"/>
                <a:gd name="T96" fmla="*/ 240 w 613"/>
                <a:gd name="T97" fmla="*/ 240 h 877"/>
                <a:gd name="T98" fmla="*/ 216 w 613"/>
                <a:gd name="T99" fmla="*/ 204 h 877"/>
                <a:gd name="T100" fmla="*/ 180 w 613"/>
                <a:gd name="T101" fmla="*/ 180 h 877"/>
                <a:gd name="T102" fmla="*/ 156 w 613"/>
                <a:gd name="T103" fmla="*/ 144 h 877"/>
                <a:gd name="T104" fmla="*/ 132 w 613"/>
                <a:gd name="T105" fmla="*/ 108 h 877"/>
                <a:gd name="T106" fmla="*/ 108 w 613"/>
                <a:gd name="T107" fmla="*/ 72 h 877"/>
                <a:gd name="T108" fmla="*/ 84 w 613"/>
                <a:gd name="T109" fmla="*/ 36 h 877"/>
                <a:gd name="T110" fmla="*/ 84 w 613"/>
                <a:gd name="T111" fmla="*/ 0 h 877"/>
                <a:gd name="T112" fmla="*/ 48 w 613"/>
                <a:gd name="T113" fmla="*/ 12 h 877"/>
                <a:gd name="T114" fmla="*/ 12 w 613"/>
                <a:gd name="T115" fmla="*/ 0 h 877"/>
                <a:gd name="T116" fmla="*/ 0 w 613"/>
                <a:gd name="T117" fmla="*/ 24 h 8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3"/>
                <a:gd name="T178" fmla="*/ 0 h 877"/>
                <a:gd name="T179" fmla="*/ 613 w 613"/>
                <a:gd name="T180" fmla="*/ 877 h 8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3" h="877">
                  <a:moveTo>
                    <a:pt x="0" y="24"/>
                  </a:moveTo>
                  <a:lnTo>
                    <a:pt x="24" y="60"/>
                  </a:lnTo>
                  <a:lnTo>
                    <a:pt x="36" y="96"/>
                  </a:lnTo>
                  <a:lnTo>
                    <a:pt x="36" y="132"/>
                  </a:lnTo>
                  <a:lnTo>
                    <a:pt x="36" y="168"/>
                  </a:lnTo>
                  <a:lnTo>
                    <a:pt x="36" y="204"/>
                  </a:lnTo>
                  <a:lnTo>
                    <a:pt x="36" y="240"/>
                  </a:lnTo>
                  <a:lnTo>
                    <a:pt x="48" y="276"/>
                  </a:lnTo>
                  <a:lnTo>
                    <a:pt x="48" y="312"/>
                  </a:lnTo>
                  <a:lnTo>
                    <a:pt x="60" y="348"/>
                  </a:lnTo>
                  <a:lnTo>
                    <a:pt x="84" y="384"/>
                  </a:lnTo>
                  <a:lnTo>
                    <a:pt x="96" y="420"/>
                  </a:lnTo>
                  <a:lnTo>
                    <a:pt x="108" y="456"/>
                  </a:lnTo>
                  <a:lnTo>
                    <a:pt x="132" y="492"/>
                  </a:lnTo>
                  <a:lnTo>
                    <a:pt x="144" y="528"/>
                  </a:lnTo>
                  <a:lnTo>
                    <a:pt x="156" y="564"/>
                  </a:lnTo>
                  <a:lnTo>
                    <a:pt x="180" y="600"/>
                  </a:lnTo>
                  <a:lnTo>
                    <a:pt x="204" y="636"/>
                  </a:lnTo>
                  <a:lnTo>
                    <a:pt x="240" y="672"/>
                  </a:lnTo>
                  <a:lnTo>
                    <a:pt x="252" y="708"/>
                  </a:lnTo>
                  <a:lnTo>
                    <a:pt x="276" y="744"/>
                  </a:lnTo>
                  <a:lnTo>
                    <a:pt x="300" y="780"/>
                  </a:lnTo>
                  <a:lnTo>
                    <a:pt x="336" y="816"/>
                  </a:lnTo>
                  <a:lnTo>
                    <a:pt x="372" y="840"/>
                  </a:lnTo>
                  <a:lnTo>
                    <a:pt x="408" y="864"/>
                  </a:lnTo>
                  <a:lnTo>
                    <a:pt x="444" y="876"/>
                  </a:lnTo>
                  <a:lnTo>
                    <a:pt x="480" y="876"/>
                  </a:lnTo>
                  <a:lnTo>
                    <a:pt x="516" y="876"/>
                  </a:lnTo>
                  <a:lnTo>
                    <a:pt x="552" y="876"/>
                  </a:lnTo>
                  <a:lnTo>
                    <a:pt x="588" y="852"/>
                  </a:lnTo>
                  <a:lnTo>
                    <a:pt x="600" y="816"/>
                  </a:lnTo>
                  <a:lnTo>
                    <a:pt x="612" y="780"/>
                  </a:lnTo>
                  <a:lnTo>
                    <a:pt x="612" y="744"/>
                  </a:lnTo>
                  <a:lnTo>
                    <a:pt x="612" y="708"/>
                  </a:lnTo>
                  <a:lnTo>
                    <a:pt x="612" y="672"/>
                  </a:lnTo>
                  <a:lnTo>
                    <a:pt x="588" y="636"/>
                  </a:lnTo>
                  <a:lnTo>
                    <a:pt x="576" y="600"/>
                  </a:lnTo>
                  <a:lnTo>
                    <a:pt x="540" y="564"/>
                  </a:lnTo>
                  <a:lnTo>
                    <a:pt x="528" y="528"/>
                  </a:lnTo>
                  <a:lnTo>
                    <a:pt x="492" y="504"/>
                  </a:lnTo>
                  <a:lnTo>
                    <a:pt x="456" y="480"/>
                  </a:lnTo>
                  <a:lnTo>
                    <a:pt x="432" y="444"/>
                  </a:lnTo>
                  <a:lnTo>
                    <a:pt x="396" y="420"/>
                  </a:lnTo>
                  <a:lnTo>
                    <a:pt x="372" y="384"/>
                  </a:lnTo>
                  <a:lnTo>
                    <a:pt x="336" y="360"/>
                  </a:lnTo>
                  <a:lnTo>
                    <a:pt x="324" y="324"/>
                  </a:lnTo>
                  <a:lnTo>
                    <a:pt x="288" y="300"/>
                  </a:lnTo>
                  <a:lnTo>
                    <a:pt x="276" y="264"/>
                  </a:lnTo>
                  <a:lnTo>
                    <a:pt x="240" y="240"/>
                  </a:lnTo>
                  <a:lnTo>
                    <a:pt x="216" y="204"/>
                  </a:lnTo>
                  <a:lnTo>
                    <a:pt x="180" y="180"/>
                  </a:lnTo>
                  <a:lnTo>
                    <a:pt x="156" y="144"/>
                  </a:lnTo>
                  <a:lnTo>
                    <a:pt x="132" y="108"/>
                  </a:lnTo>
                  <a:lnTo>
                    <a:pt x="108" y="72"/>
                  </a:lnTo>
                  <a:lnTo>
                    <a:pt x="84" y="36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12" y="0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08" name="Freeform 14"/>
          <p:cNvSpPr>
            <a:spLocks/>
          </p:cNvSpPr>
          <p:nvPr/>
        </p:nvSpPr>
        <p:spPr bwMode="auto">
          <a:xfrm>
            <a:off x="706438" y="2222500"/>
            <a:ext cx="601662" cy="3644900"/>
          </a:xfrm>
          <a:custGeom>
            <a:avLst/>
            <a:gdLst>
              <a:gd name="T0" fmla="*/ 2147483647 w 379"/>
              <a:gd name="T1" fmla="*/ 2147483647 h 2296"/>
              <a:gd name="T2" fmla="*/ 2147483647 w 379"/>
              <a:gd name="T3" fmla="*/ 2147483647 h 2296"/>
              <a:gd name="T4" fmla="*/ 2147483647 w 379"/>
              <a:gd name="T5" fmla="*/ 2147483647 h 2296"/>
              <a:gd name="T6" fmla="*/ 2147483647 w 379"/>
              <a:gd name="T7" fmla="*/ 2147483647 h 2296"/>
              <a:gd name="T8" fmla="*/ 2147483647 w 379"/>
              <a:gd name="T9" fmla="*/ 2147483647 h 2296"/>
              <a:gd name="T10" fmla="*/ 2147483647 w 379"/>
              <a:gd name="T11" fmla="*/ 2147483647 h 2296"/>
              <a:gd name="T12" fmla="*/ 2147483647 w 379"/>
              <a:gd name="T13" fmla="*/ 2147483647 h 2296"/>
              <a:gd name="T14" fmla="*/ 2147483647 w 379"/>
              <a:gd name="T15" fmla="*/ 2147483647 h 2296"/>
              <a:gd name="T16" fmla="*/ 2147483647 w 379"/>
              <a:gd name="T17" fmla="*/ 2147483647 h 2296"/>
              <a:gd name="T18" fmla="*/ 2147483647 w 379"/>
              <a:gd name="T19" fmla="*/ 2147483647 h 2296"/>
              <a:gd name="T20" fmla="*/ 2147483647 w 379"/>
              <a:gd name="T21" fmla="*/ 2147483647 h 2296"/>
              <a:gd name="T22" fmla="*/ 2147483647 w 379"/>
              <a:gd name="T23" fmla="*/ 2147483647 h 2296"/>
              <a:gd name="T24" fmla="*/ 2147483647 w 379"/>
              <a:gd name="T25" fmla="*/ 2147483647 h 2296"/>
              <a:gd name="T26" fmla="*/ 2147483647 w 379"/>
              <a:gd name="T27" fmla="*/ 2147483647 h 2296"/>
              <a:gd name="T28" fmla="*/ 2147483647 w 379"/>
              <a:gd name="T29" fmla="*/ 2147483647 h 2296"/>
              <a:gd name="T30" fmla="*/ 2147483647 w 379"/>
              <a:gd name="T31" fmla="*/ 2147483647 h 2296"/>
              <a:gd name="T32" fmla="*/ 2147483647 w 379"/>
              <a:gd name="T33" fmla="*/ 2147483647 h 2296"/>
              <a:gd name="T34" fmla="*/ 2147483647 w 379"/>
              <a:gd name="T35" fmla="*/ 2147483647 h 2296"/>
              <a:gd name="T36" fmla="*/ 2147483647 w 379"/>
              <a:gd name="T37" fmla="*/ 2147483647 h 2296"/>
              <a:gd name="T38" fmla="*/ 2147483647 w 379"/>
              <a:gd name="T39" fmla="*/ 2147483647 h 2296"/>
              <a:gd name="T40" fmla="*/ 2147483647 w 379"/>
              <a:gd name="T41" fmla="*/ 2147483647 h 2296"/>
              <a:gd name="T42" fmla="*/ 2147483647 w 379"/>
              <a:gd name="T43" fmla="*/ 2147483647 h 2296"/>
              <a:gd name="T44" fmla="*/ 2147483647 w 379"/>
              <a:gd name="T45" fmla="*/ 2147483647 h 2296"/>
              <a:gd name="T46" fmla="*/ 2147483647 w 379"/>
              <a:gd name="T47" fmla="*/ 2147483647 h 2296"/>
              <a:gd name="T48" fmla="*/ 2147483647 w 379"/>
              <a:gd name="T49" fmla="*/ 2147483647 h 2296"/>
              <a:gd name="T50" fmla="*/ 2147483647 w 379"/>
              <a:gd name="T51" fmla="*/ 2147483647 h 2296"/>
              <a:gd name="T52" fmla="*/ 2147483647 w 379"/>
              <a:gd name="T53" fmla="*/ 2147483647 h 2296"/>
              <a:gd name="T54" fmla="*/ 2147483647 w 379"/>
              <a:gd name="T55" fmla="*/ 2147483647 h 2296"/>
              <a:gd name="T56" fmla="*/ 2147483647 w 379"/>
              <a:gd name="T57" fmla="*/ 2147483647 h 2296"/>
              <a:gd name="T58" fmla="*/ 2147483647 w 379"/>
              <a:gd name="T59" fmla="*/ 2147483647 h 2296"/>
              <a:gd name="T60" fmla="*/ 2147483647 w 379"/>
              <a:gd name="T61" fmla="*/ 2147483647 h 2296"/>
              <a:gd name="T62" fmla="*/ 2147483647 w 379"/>
              <a:gd name="T63" fmla="*/ 2147483647 h 2296"/>
              <a:gd name="T64" fmla="*/ 2147483647 w 379"/>
              <a:gd name="T65" fmla="*/ 2147483647 h 2296"/>
              <a:gd name="T66" fmla="*/ 2147483647 w 379"/>
              <a:gd name="T67" fmla="*/ 2147483647 h 2296"/>
              <a:gd name="T68" fmla="*/ 2147483647 w 379"/>
              <a:gd name="T69" fmla="*/ 2147483647 h 2296"/>
              <a:gd name="T70" fmla="*/ 2147483647 w 379"/>
              <a:gd name="T71" fmla="*/ 2147483647 h 2296"/>
              <a:gd name="T72" fmla="*/ 2147483647 w 379"/>
              <a:gd name="T73" fmla="*/ 2147483647 h 2296"/>
              <a:gd name="T74" fmla="*/ 2147483647 w 379"/>
              <a:gd name="T75" fmla="*/ 2147483647 h 2296"/>
              <a:gd name="T76" fmla="*/ 2147483647 w 379"/>
              <a:gd name="T77" fmla="*/ 2147483647 h 2296"/>
              <a:gd name="T78" fmla="*/ 2147483647 w 379"/>
              <a:gd name="T79" fmla="*/ 2147483647 h 2296"/>
              <a:gd name="T80" fmla="*/ 2147483647 w 379"/>
              <a:gd name="T81" fmla="*/ 2147483647 h 2296"/>
              <a:gd name="T82" fmla="*/ 2147483647 w 379"/>
              <a:gd name="T83" fmla="*/ 2147483647 h 2296"/>
              <a:gd name="T84" fmla="*/ 2147483647 w 379"/>
              <a:gd name="T85" fmla="*/ 0 h 2296"/>
              <a:gd name="T86" fmla="*/ 2147483647 w 379"/>
              <a:gd name="T87" fmla="*/ 2147483647 h 2296"/>
              <a:gd name="T88" fmla="*/ 2147483647 w 379"/>
              <a:gd name="T89" fmla="*/ 2147483647 h 2296"/>
              <a:gd name="T90" fmla="*/ 2147483647 w 379"/>
              <a:gd name="T91" fmla="*/ 2147483647 h 2296"/>
              <a:gd name="T92" fmla="*/ 2147483647 w 379"/>
              <a:gd name="T93" fmla="*/ 2147483647 h 2296"/>
              <a:gd name="T94" fmla="*/ 2147483647 w 379"/>
              <a:gd name="T95" fmla="*/ 2147483647 h 2296"/>
              <a:gd name="T96" fmla="*/ 2147483647 w 379"/>
              <a:gd name="T97" fmla="*/ 2147483647 h 2296"/>
              <a:gd name="T98" fmla="*/ 0 w 379"/>
              <a:gd name="T99" fmla="*/ 2147483647 h 2296"/>
              <a:gd name="T100" fmla="*/ 2147483647 w 379"/>
              <a:gd name="T101" fmla="*/ 2147483647 h 2296"/>
              <a:gd name="T102" fmla="*/ 2147483647 w 379"/>
              <a:gd name="T103" fmla="*/ 2147483647 h 2296"/>
              <a:gd name="T104" fmla="*/ 2147483647 w 379"/>
              <a:gd name="T105" fmla="*/ 2147483647 h 2296"/>
              <a:gd name="T106" fmla="*/ 2147483647 w 379"/>
              <a:gd name="T107" fmla="*/ 2147483647 h 2296"/>
              <a:gd name="T108" fmla="*/ 2147483647 w 379"/>
              <a:gd name="T109" fmla="*/ 2147483647 h 2296"/>
              <a:gd name="T110" fmla="*/ 2147483647 w 379"/>
              <a:gd name="T111" fmla="*/ 2147483647 h 22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9"/>
              <a:gd name="T169" fmla="*/ 0 h 2296"/>
              <a:gd name="T170" fmla="*/ 379 w 379"/>
              <a:gd name="T171" fmla="*/ 2296 h 22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9" h="2296">
                <a:moveTo>
                  <a:pt x="84" y="1140"/>
                </a:moveTo>
                <a:lnTo>
                  <a:pt x="93" y="1176"/>
                </a:lnTo>
                <a:lnTo>
                  <a:pt x="94" y="1212"/>
                </a:lnTo>
                <a:lnTo>
                  <a:pt x="93" y="1248"/>
                </a:lnTo>
                <a:lnTo>
                  <a:pt x="82" y="1284"/>
                </a:lnTo>
                <a:lnTo>
                  <a:pt x="69" y="1320"/>
                </a:lnTo>
                <a:lnTo>
                  <a:pt x="58" y="1356"/>
                </a:lnTo>
                <a:lnTo>
                  <a:pt x="46" y="1391"/>
                </a:lnTo>
                <a:lnTo>
                  <a:pt x="45" y="1427"/>
                </a:lnTo>
                <a:lnTo>
                  <a:pt x="31" y="1463"/>
                </a:lnTo>
                <a:lnTo>
                  <a:pt x="32" y="1499"/>
                </a:lnTo>
                <a:lnTo>
                  <a:pt x="21" y="1547"/>
                </a:lnTo>
                <a:lnTo>
                  <a:pt x="8" y="1595"/>
                </a:lnTo>
                <a:lnTo>
                  <a:pt x="7" y="1643"/>
                </a:lnTo>
                <a:lnTo>
                  <a:pt x="7" y="1679"/>
                </a:lnTo>
                <a:lnTo>
                  <a:pt x="6" y="1727"/>
                </a:lnTo>
                <a:lnTo>
                  <a:pt x="5" y="1775"/>
                </a:lnTo>
                <a:lnTo>
                  <a:pt x="4" y="1811"/>
                </a:lnTo>
                <a:lnTo>
                  <a:pt x="27" y="1859"/>
                </a:lnTo>
                <a:lnTo>
                  <a:pt x="25" y="1931"/>
                </a:lnTo>
                <a:lnTo>
                  <a:pt x="25" y="1967"/>
                </a:lnTo>
                <a:lnTo>
                  <a:pt x="36" y="2004"/>
                </a:lnTo>
                <a:lnTo>
                  <a:pt x="46" y="2052"/>
                </a:lnTo>
                <a:lnTo>
                  <a:pt x="58" y="2088"/>
                </a:lnTo>
                <a:lnTo>
                  <a:pt x="68" y="2124"/>
                </a:lnTo>
                <a:lnTo>
                  <a:pt x="89" y="2173"/>
                </a:lnTo>
                <a:lnTo>
                  <a:pt x="98" y="2209"/>
                </a:lnTo>
                <a:lnTo>
                  <a:pt x="123" y="2245"/>
                </a:lnTo>
                <a:lnTo>
                  <a:pt x="155" y="2271"/>
                </a:lnTo>
                <a:lnTo>
                  <a:pt x="188" y="2294"/>
                </a:lnTo>
                <a:lnTo>
                  <a:pt x="223" y="2295"/>
                </a:lnTo>
                <a:lnTo>
                  <a:pt x="257" y="2272"/>
                </a:lnTo>
                <a:lnTo>
                  <a:pt x="291" y="2248"/>
                </a:lnTo>
                <a:lnTo>
                  <a:pt x="303" y="2212"/>
                </a:lnTo>
                <a:lnTo>
                  <a:pt x="337" y="2166"/>
                </a:lnTo>
                <a:lnTo>
                  <a:pt x="350" y="2129"/>
                </a:lnTo>
                <a:lnTo>
                  <a:pt x="362" y="2081"/>
                </a:lnTo>
                <a:lnTo>
                  <a:pt x="374" y="2046"/>
                </a:lnTo>
                <a:lnTo>
                  <a:pt x="374" y="1998"/>
                </a:lnTo>
                <a:lnTo>
                  <a:pt x="375" y="1950"/>
                </a:lnTo>
                <a:lnTo>
                  <a:pt x="376" y="1878"/>
                </a:lnTo>
                <a:lnTo>
                  <a:pt x="377" y="1830"/>
                </a:lnTo>
                <a:lnTo>
                  <a:pt x="378" y="1782"/>
                </a:lnTo>
                <a:lnTo>
                  <a:pt x="368" y="1733"/>
                </a:lnTo>
                <a:lnTo>
                  <a:pt x="357" y="1685"/>
                </a:lnTo>
                <a:lnTo>
                  <a:pt x="346" y="1649"/>
                </a:lnTo>
                <a:lnTo>
                  <a:pt x="336" y="1614"/>
                </a:lnTo>
                <a:lnTo>
                  <a:pt x="326" y="1577"/>
                </a:lnTo>
                <a:lnTo>
                  <a:pt x="303" y="1540"/>
                </a:lnTo>
                <a:lnTo>
                  <a:pt x="282" y="1504"/>
                </a:lnTo>
                <a:lnTo>
                  <a:pt x="259" y="1467"/>
                </a:lnTo>
                <a:lnTo>
                  <a:pt x="237" y="1431"/>
                </a:lnTo>
                <a:lnTo>
                  <a:pt x="216" y="1395"/>
                </a:lnTo>
                <a:lnTo>
                  <a:pt x="204" y="1358"/>
                </a:lnTo>
                <a:lnTo>
                  <a:pt x="194" y="1322"/>
                </a:lnTo>
                <a:lnTo>
                  <a:pt x="183" y="1286"/>
                </a:lnTo>
                <a:lnTo>
                  <a:pt x="172" y="1250"/>
                </a:lnTo>
                <a:lnTo>
                  <a:pt x="161" y="1213"/>
                </a:lnTo>
                <a:lnTo>
                  <a:pt x="151" y="1177"/>
                </a:lnTo>
                <a:lnTo>
                  <a:pt x="152" y="1141"/>
                </a:lnTo>
                <a:lnTo>
                  <a:pt x="152" y="1105"/>
                </a:lnTo>
                <a:lnTo>
                  <a:pt x="175" y="1070"/>
                </a:lnTo>
                <a:lnTo>
                  <a:pt x="198" y="1034"/>
                </a:lnTo>
                <a:lnTo>
                  <a:pt x="210" y="998"/>
                </a:lnTo>
                <a:lnTo>
                  <a:pt x="234" y="963"/>
                </a:lnTo>
                <a:lnTo>
                  <a:pt x="245" y="927"/>
                </a:lnTo>
                <a:lnTo>
                  <a:pt x="269" y="879"/>
                </a:lnTo>
                <a:lnTo>
                  <a:pt x="282" y="783"/>
                </a:lnTo>
                <a:lnTo>
                  <a:pt x="294" y="688"/>
                </a:lnTo>
                <a:lnTo>
                  <a:pt x="318" y="592"/>
                </a:lnTo>
                <a:lnTo>
                  <a:pt x="331" y="496"/>
                </a:lnTo>
                <a:lnTo>
                  <a:pt x="344" y="400"/>
                </a:lnTo>
                <a:lnTo>
                  <a:pt x="356" y="352"/>
                </a:lnTo>
                <a:lnTo>
                  <a:pt x="358" y="317"/>
                </a:lnTo>
                <a:lnTo>
                  <a:pt x="369" y="281"/>
                </a:lnTo>
                <a:lnTo>
                  <a:pt x="370" y="245"/>
                </a:lnTo>
                <a:lnTo>
                  <a:pt x="370" y="209"/>
                </a:lnTo>
                <a:lnTo>
                  <a:pt x="371" y="173"/>
                </a:lnTo>
                <a:lnTo>
                  <a:pt x="360" y="136"/>
                </a:lnTo>
                <a:lnTo>
                  <a:pt x="349" y="100"/>
                </a:lnTo>
                <a:lnTo>
                  <a:pt x="338" y="64"/>
                </a:lnTo>
                <a:lnTo>
                  <a:pt x="305" y="40"/>
                </a:lnTo>
                <a:lnTo>
                  <a:pt x="272" y="15"/>
                </a:lnTo>
                <a:lnTo>
                  <a:pt x="238" y="2"/>
                </a:lnTo>
                <a:lnTo>
                  <a:pt x="204" y="2"/>
                </a:lnTo>
                <a:lnTo>
                  <a:pt x="171" y="0"/>
                </a:lnTo>
                <a:lnTo>
                  <a:pt x="135" y="37"/>
                </a:lnTo>
                <a:lnTo>
                  <a:pt x="113" y="83"/>
                </a:lnTo>
                <a:lnTo>
                  <a:pt x="89" y="132"/>
                </a:lnTo>
                <a:lnTo>
                  <a:pt x="76" y="228"/>
                </a:lnTo>
                <a:lnTo>
                  <a:pt x="52" y="274"/>
                </a:lnTo>
                <a:lnTo>
                  <a:pt x="41" y="322"/>
                </a:lnTo>
                <a:lnTo>
                  <a:pt x="27" y="371"/>
                </a:lnTo>
                <a:lnTo>
                  <a:pt x="28" y="407"/>
                </a:lnTo>
                <a:lnTo>
                  <a:pt x="27" y="443"/>
                </a:lnTo>
                <a:lnTo>
                  <a:pt x="15" y="515"/>
                </a:lnTo>
                <a:lnTo>
                  <a:pt x="14" y="563"/>
                </a:lnTo>
                <a:lnTo>
                  <a:pt x="12" y="659"/>
                </a:lnTo>
                <a:lnTo>
                  <a:pt x="1" y="694"/>
                </a:lnTo>
                <a:lnTo>
                  <a:pt x="0" y="742"/>
                </a:lnTo>
                <a:lnTo>
                  <a:pt x="10" y="779"/>
                </a:lnTo>
                <a:lnTo>
                  <a:pt x="22" y="815"/>
                </a:lnTo>
                <a:lnTo>
                  <a:pt x="21" y="851"/>
                </a:lnTo>
                <a:lnTo>
                  <a:pt x="19" y="887"/>
                </a:lnTo>
                <a:lnTo>
                  <a:pt x="31" y="923"/>
                </a:lnTo>
                <a:lnTo>
                  <a:pt x="42" y="958"/>
                </a:lnTo>
                <a:lnTo>
                  <a:pt x="52" y="995"/>
                </a:lnTo>
                <a:lnTo>
                  <a:pt x="63" y="1032"/>
                </a:lnTo>
                <a:lnTo>
                  <a:pt x="85" y="1068"/>
                </a:lnTo>
                <a:lnTo>
                  <a:pt x="96" y="1104"/>
                </a:lnTo>
                <a:lnTo>
                  <a:pt x="95" y="1140"/>
                </a:lnTo>
                <a:lnTo>
                  <a:pt x="84" y="1140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09" name="Freeform 15"/>
          <p:cNvSpPr>
            <a:spLocks/>
          </p:cNvSpPr>
          <p:nvPr/>
        </p:nvSpPr>
        <p:spPr bwMode="auto">
          <a:xfrm>
            <a:off x="211138" y="2279650"/>
            <a:ext cx="515937" cy="3606800"/>
          </a:xfrm>
          <a:custGeom>
            <a:avLst/>
            <a:gdLst>
              <a:gd name="T0" fmla="*/ 2147483647 w 325"/>
              <a:gd name="T1" fmla="*/ 2147483647 h 2272"/>
              <a:gd name="T2" fmla="*/ 2147483647 w 325"/>
              <a:gd name="T3" fmla="*/ 2147483647 h 2272"/>
              <a:gd name="T4" fmla="*/ 2147483647 w 325"/>
              <a:gd name="T5" fmla="*/ 2147483647 h 2272"/>
              <a:gd name="T6" fmla="*/ 2147483647 w 325"/>
              <a:gd name="T7" fmla="*/ 2147483647 h 2272"/>
              <a:gd name="T8" fmla="*/ 2147483647 w 325"/>
              <a:gd name="T9" fmla="*/ 2147483647 h 2272"/>
              <a:gd name="T10" fmla="*/ 2147483647 w 325"/>
              <a:gd name="T11" fmla="*/ 2147483647 h 2272"/>
              <a:gd name="T12" fmla="*/ 2147483647 w 325"/>
              <a:gd name="T13" fmla="*/ 2147483647 h 2272"/>
              <a:gd name="T14" fmla="*/ 2147483647 w 325"/>
              <a:gd name="T15" fmla="*/ 2147483647 h 2272"/>
              <a:gd name="T16" fmla="*/ 2147483647 w 325"/>
              <a:gd name="T17" fmla="*/ 2147483647 h 2272"/>
              <a:gd name="T18" fmla="*/ 2147483647 w 325"/>
              <a:gd name="T19" fmla="*/ 2147483647 h 2272"/>
              <a:gd name="T20" fmla="*/ 2147483647 w 325"/>
              <a:gd name="T21" fmla="*/ 2147483647 h 2272"/>
              <a:gd name="T22" fmla="*/ 2147483647 w 325"/>
              <a:gd name="T23" fmla="*/ 2147483647 h 2272"/>
              <a:gd name="T24" fmla="*/ 2147483647 w 325"/>
              <a:gd name="T25" fmla="*/ 2147483647 h 2272"/>
              <a:gd name="T26" fmla="*/ 2147483647 w 325"/>
              <a:gd name="T27" fmla="*/ 2147483647 h 2272"/>
              <a:gd name="T28" fmla="*/ 2147483647 w 325"/>
              <a:gd name="T29" fmla="*/ 2147483647 h 2272"/>
              <a:gd name="T30" fmla="*/ 2147483647 w 325"/>
              <a:gd name="T31" fmla="*/ 2147483647 h 2272"/>
              <a:gd name="T32" fmla="*/ 2147483647 w 325"/>
              <a:gd name="T33" fmla="*/ 2147483647 h 2272"/>
              <a:gd name="T34" fmla="*/ 2147483647 w 325"/>
              <a:gd name="T35" fmla="*/ 2147483647 h 2272"/>
              <a:gd name="T36" fmla="*/ 2147483647 w 325"/>
              <a:gd name="T37" fmla="*/ 2147483647 h 2272"/>
              <a:gd name="T38" fmla="*/ 2147483647 w 325"/>
              <a:gd name="T39" fmla="*/ 2147483647 h 2272"/>
              <a:gd name="T40" fmla="*/ 2147483647 w 325"/>
              <a:gd name="T41" fmla="*/ 2147483647 h 2272"/>
              <a:gd name="T42" fmla="*/ 2147483647 w 325"/>
              <a:gd name="T43" fmla="*/ 2147483647 h 2272"/>
              <a:gd name="T44" fmla="*/ 2147483647 w 325"/>
              <a:gd name="T45" fmla="*/ 2147483647 h 2272"/>
              <a:gd name="T46" fmla="*/ 2147483647 w 325"/>
              <a:gd name="T47" fmla="*/ 2147483647 h 2272"/>
              <a:gd name="T48" fmla="*/ 2147483647 w 325"/>
              <a:gd name="T49" fmla="*/ 2147483647 h 2272"/>
              <a:gd name="T50" fmla="*/ 2147483647 w 325"/>
              <a:gd name="T51" fmla="*/ 2147483647 h 2272"/>
              <a:gd name="T52" fmla="*/ 2147483647 w 325"/>
              <a:gd name="T53" fmla="*/ 2147483647 h 2272"/>
              <a:gd name="T54" fmla="*/ 2147483647 w 325"/>
              <a:gd name="T55" fmla="*/ 2147483647 h 2272"/>
              <a:gd name="T56" fmla="*/ 2147483647 w 325"/>
              <a:gd name="T57" fmla="*/ 2147483647 h 2272"/>
              <a:gd name="T58" fmla="*/ 2147483647 w 325"/>
              <a:gd name="T59" fmla="*/ 2147483647 h 2272"/>
              <a:gd name="T60" fmla="*/ 2147483647 w 325"/>
              <a:gd name="T61" fmla="*/ 2147483647 h 2272"/>
              <a:gd name="T62" fmla="*/ 2147483647 w 325"/>
              <a:gd name="T63" fmla="*/ 2147483647 h 2272"/>
              <a:gd name="T64" fmla="*/ 2147483647 w 325"/>
              <a:gd name="T65" fmla="*/ 2147483647 h 2272"/>
              <a:gd name="T66" fmla="*/ 2147483647 w 325"/>
              <a:gd name="T67" fmla="*/ 2147483647 h 2272"/>
              <a:gd name="T68" fmla="*/ 2147483647 w 325"/>
              <a:gd name="T69" fmla="*/ 2147483647 h 2272"/>
              <a:gd name="T70" fmla="*/ 2147483647 w 325"/>
              <a:gd name="T71" fmla="*/ 2147483647 h 2272"/>
              <a:gd name="T72" fmla="*/ 2147483647 w 325"/>
              <a:gd name="T73" fmla="*/ 2147483647 h 2272"/>
              <a:gd name="T74" fmla="*/ 2147483647 w 325"/>
              <a:gd name="T75" fmla="*/ 2147483647 h 2272"/>
              <a:gd name="T76" fmla="*/ 2147483647 w 325"/>
              <a:gd name="T77" fmla="*/ 2147483647 h 2272"/>
              <a:gd name="T78" fmla="*/ 2147483647 w 325"/>
              <a:gd name="T79" fmla="*/ 2147483647 h 2272"/>
              <a:gd name="T80" fmla="*/ 2147483647 w 325"/>
              <a:gd name="T81" fmla="*/ 2147483647 h 2272"/>
              <a:gd name="T82" fmla="*/ 2147483647 w 325"/>
              <a:gd name="T83" fmla="*/ 2147483647 h 2272"/>
              <a:gd name="T84" fmla="*/ 2147483647 w 325"/>
              <a:gd name="T85" fmla="*/ 2147483647 h 22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5"/>
              <a:gd name="T130" fmla="*/ 0 h 2272"/>
              <a:gd name="T131" fmla="*/ 325 w 325"/>
              <a:gd name="T132" fmla="*/ 2272 h 227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5" h="2272">
                <a:moveTo>
                  <a:pt x="322" y="1196"/>
                </a:moveTo>
                <a:lnTo>
                  <a:pt x="309" y="1232"/>
                </a:lnTo>
                <a:lnTo>
                  <a:pt x="308" y="1268"/>
                </a:lnTo>
                <a:lnTo>
                  <a:pt x="307" y="1304"/>
                </a:lnTo>
                <a:lnTo>
                  <a:pt x="307" y="1340"/>
                </a:lnTo>
                <a:lnTo>
                  <a:pt x="305" y="1376"/>
                </a:lnTo>
                <a:lnTo>
                  <a:pt x="303" y="1413"/>
                </a:lnTo>
                <a:lnTo>
                  <a:pt x="303" y="1449"/>
                </a:lnTo>
                <a:lnTo>
                  <a:pt x="301" y="1485"/>
                </a:lnTo>
                <a:lnTo>
                  <a:pt x="299" y="1521"/>
                </a:lnTo>
                <a:lnTo>
                  <a:pt x="297" y="1557"/>
                </a:lnTo>
                <a:lnTo>
                  <a:pt x="296" y="1592"/>
                </a:lnTo>
                <a:lnTo>
                  <a:pt x="296" y="1628"/>
                </a:lnTo>
                <a:lnTo>
                  <a:pt x="294" y="1664"/>
                </a:lnTo>
                <a:lnTo>
                  <a:pt x="292" y="1700"/>
                </a:lnTo>
                <a:lnTo>
                  <a:pt x="292" y="1736"/>
                </a:lnTo>
                <a:lnTo>
                  <a:pt x="290" y="1772"/>
                </a:lnTo>
                <a:lnTo>
                  <a:pt x="289" y="1808"/>
                </a:lnTo>
                <a:lnTo>
                  <a:pt x="288" y="1856"/>
                </a:lnTo>
                <a:lnTo>
                  <a:pt x="287" y="1892"/>
                </a:lnTo>
                <a:lnTo>
                  <a:pt x="295" y="1929"/>
                </a:lnTo>
                <a:lnTo>
                  <a:pt x="294" y="1964"/>
                </a:lnTo>
                <a:lnTo>
                  <a:pt x="294" y="2000"/>
                </a:lnTo>
                <a:lnTo>
                  <a:pt x="281" y="2035"/>
                </a:lnTo>
                <a:lnTo>
                  <a:pt x="268" y="2070"/>
                </a:lnTo>
                <a:lnTo>
                  <a:pt x="255" y="2106"/>
                </a:lnTo>
                <a:lnTo>
                  <a:pt x="245" y="2142"/>
                </a:lnTo>
                <a:lnTo>
                  <a:pt x="231" y="2178"/>
                </a:lnTo>
                <a:lnTo>
                  <a:pt x="217" y="2213"/>
                </a:lnTo>
                <a:lnTo>
                  <a:pt x="194" y="2249"/>
                </a:lnTo>
                <a:lnTo>
                  <a:pt x="159" y="2271"/>
                </a:lnTo>
                <a:lnTo>
                  <a:pt x="125" y="2270"/>
                </a:lnTo>
                <a:lnTo>
                  <a:pt x="93" y="2256"/>
                </a:lnTo>
                <a:lnTo>
                  <a:pt x="71" y="2220"/>
                </a:lnTo>
                <a:lnTo>
                  <a:pt x="61" y="2184"/>
                </a:lnTo>
                <a:lnTo>
                  <a:pt x="40" y="2146"/>
                </a:lnTo>
                <a:lnTo>
                  <a:pt x="19" y="2111"/>
                </a:lnTo>
                <a:lnTo>
                  <a:pt x="8" y="2074"/>
                </a:lnTo>
                <a:lnTo>
                  <a:pt x="9" y="2038"/>
                </a:lnTo>
                <a:lnTo>
                  <a:pt x="0" y="2001"/>
                </a:lnTo>
                <a:lnTo>
                  <a:pt x="0" y="1965"/>
                </a:lnTo>
                <a:lnTo>
                  <a:pt x="2" y="1930"/>
                </a:lnTo>
                <a:lnTo>
                  <a:pt x="4" y="1894"/>
                </a:lnTo>
                <a:lnTo>
                  <a:pt x="5" y="1858"/>
                </a:lnTo>
                <a:lnTo>
                  <a:pt x="6" y="1822"/>
                </a:lnTo>
                <a:lnTo>
                  <a:pt x="8" y="1786"/>
                </a:lnTo>
                <a:lnTo>
                  <a:pt x="10" y="1750"/>
                </a:lnTo>
                <a:lnTo>
                  <a:pt x="10" y="1714"/>
                </a:lnTo>
                <a:lnTo>
                  <a:pt x="21" y="1679"/>
                </a:lnTo>
                <a:lnTo>
                  <a:pt x="23" y="1642"/>
                </a:lnTo>
                <a:lnTo>
                  <a:pt x="37" y="1595"/>
                </a:lnTo>
                <a:lnTo>
                  <a:pt x="38" y="1559"/>
                </a:lnTo>
                <a:lnTo>
                  <a:pt x="51" y="1523"/>
                </a:lnTo>
                <a:lnTo>
                  <a:pt x="63" y="1488"/>
                </a:lnTo>
                <a:lnTo>
                  <a:pt x="75" y="1451"/>
                </a:lnTo>
                <a:lnTo>
                  <a:pt x="77" y="1415"/>
                </a:lnTo>
                <a:lnTo>
                  <a:pt x="89" y="1380"/>
                </a:lnTo>
                <a:lnTo>
                  <a:pt x="113" y="1345"/>
                </a:lnTo>
                <a:lnTo>
                  <a:pt x="138" y="1309"/>
                </a:lnTo>
                <a:lnTo>
                  <a:pt x="161" y="1275"/>
                </a:lnTo>
                <a:lnTo>
                  <a:pt x="185" y="1240"/>
                </a:lnTo>
                <a:lnTo>
                  <a:pt x="209" y="1204"/>
                </a:lnTo>
                <a:lnTo>
                  <a:pt x="221" y="1169"/>
                </a:lnTo>
                <a:lnTo>
                  <a:pt x="234" y="1133"/>
                </a:lnTo>
                <a:lnTo>
                  <a:pt x="235" y="1097"/>
                </a:lnTo>
                <a:lnTo>
                  <a:pt x="226" y="1061"/>
                </a:lnTo>
                <a:lnTo>
                  <a:pt x="192" y="1023"/>
                </a:lnTo>
                <a:lnTo>
                  <a:pt x="160" y="987"/>
                </a:lnTo>
                <a:lnTo>
                  <a:pt x="150" y="949"/>
                </a:lnTo>
                <a:lnTo>
                  <a:pt x="128" y="900"/>
                </a:lnTo>
                <a:lnTo>
                  <a:pt x="119" y="865"/>
                </a:lnTo>
                <a:lnTo>
                  <a:pt x="110" y="829"/>
                </a:lnTo>
                <a:lnTo>
                  <a:pt x="99" y="791"/>
                </a:lnTo>
                <a:lnTo>
                  <a:pt x="89" y="755"/>
                </a:lnTo>
                <a:lnTo>
                  <a:pt x="79" y="719"/>
                </a:lnTo>
                <a:lnTo>
                  <a:pt x="69" y="682"/>
                </a:lnTo>
                <a:lnTo>
                  <a:pt x="58" y="647"/>
                </a:lnTo>
                <a:lnTo>
                  <a:pt x="60" y="611"/>
                </a:lnTo>
                <a:lnTo>
                  <a:pt x="50" y="574"/>
                </a:lnTo>
                <a:lnTo>
                  <a:pt x="51" y="538"/>
                </a:lnTo>
                <a:lnTo>
                  <a:pt x="42" y="501"/>
                </a:lnTo>
                <a:lnTo>
                  <a:pt x="42" y="465"/>
                </a:lnTo>
                <a:lnTo>
                  <a:pt x="44" y="429"/>
                </a:lnTo>
                <a:lnTo>
                  <a:pt x="45" y="393"/>
                </a:lnTo>
                <a:lnTo>
                  <a:pt x="45" y="357"/>
                </a:lnTo>
                <a:lnTo>
                  <a:pt x="48" y="310"/>
                </a:lnTo>
                <a:lnTo>
                  <a:pt x="49" y="274"/>
                </a:lnTo>
                <a:lnTo>
                  <a:pt x="51" y="238"/>
                </a:lnTo>
                <a:lnTo>
                  <a:pt x="53" y="202"/>
                </a:lnTo>
                <a:lnTo>
                  <a:pt x="54" y="166"/>
                </a:lnTo>
                <a:lnTo>
                  <a:pt x="54" y="130"/>
                </a:lnTo>
                <a:lnTo>
                  <a:pt x="67" y="94"/>
                </a:lnTo>
                <a:lnTo>
                  <a:pt x="70" y="58"/>
                </a:lnTo>
                <a:lnTo>
                  <a:pt x="93" y="24"/>
                </a:lnTo>
                <a:lnTo>
                  <a:pt x="127" y="0"/>
                </a:lnTo>
                <a:lnTo>
                  <a:pt x="162" y="2"/>
                </a:lnTo>
                <a:lnTo>
                  <a:pt x="195" y="3"/>
                </a:lnTo>
                <a:lnTo>
                  <a:pt x="230" y="3"/>
                </a:lnTo>
                <a:lnTo>
                  <a:pt x="249" y="41"/>
                </a:lnTo>
                <a:lnTo>
                  <a:pt x="272" y="78"/>
                </a:lnTo>
                <a:lnTo>
                  <a:pt x="282" y="113"/>
                </a:lnTo>
                <a:lnTo>
                  <a:pt x="291" y="150"/>
                </a:lnTo>
                <a:lnTo>
                  <a:pt x="302" y="187"/>
                </a:lnTo>
                <a:lnTo>
                  <a:pt x="311" y="223"/>
                </a:lnTo>
                <a:lnTo>
                  <a:pt x="310" y="259"/>
                </a:lnTo>
                <a:lnTo>
                  <a:pt x="308" y="295"/>
                </a:lnTo>
                <a:lnTo>
                  <a:pt x="307" y="330"/>
                </a:lnTo>
                <a:lnTo>
                  <a:pt x="307" y="366"/>
                </a:lnTo>
                <a:lnTo>
                  <a:pt x="306" y="402"/>
                </a:lnTo>
                <a:lnTo>
                  <a:pt x="303" y="438"/>
                </a:lnTo>
                <a:lnTo>
                  <a:pt x="303" y="474"/>
                </a:lnTo>
                <a:lnTo>
                  <a:pt x="301" y="510"/>
                </a:lnTo>
                <a:lnTo>
                  <a:pt x="289" y="547"/>
                </a:lnTo>
                <a:lnTo>
                  <a:pt x="287" y="583"/>
                </a:lnTo>
                <a:lnTo>
                  <a:pt x="286" y="619"/>
                </a:lnTo>
                <a:lnTo>
                  <a:pt x="284" y="654"/>
                </a:lnTo>
                <a:lnTo>
                  <a:pt x="283" y="690"/>
                </a:lnTo>
                <a:lnTo>
                  <a:pt x="281" y="726"/>
                </a:lnTo>
                <a:lnTo>
                  <a:pt x="281" y="762"/>
                </a:lnTo>
                <a:lnTo>
                  <a:pt x="279" y="798"/>
                </a:lnTo>
                <a:lnTo>
                  <a:pt x="279" y="834"/>
                </a:lnTo>
                <a:lnTo>
                  <a:pt x="277" y="870"/>
                </a:lnTo>
                <a:lnTo>
                  <a:pt x="276" y="906"/>
                </a:lnTo>
                <a:lnTo>
                  <a:pt x="275" y="942"/>
                </a:lnTo>
                <a:lnTo>
                  <a:pt x="274" y="978"/>
                </a:lnTo>
                <a:lnTo>
                  <a:pt x="272" y="1014"/>
                </a:lnTo>
                <a:lnTo>
                  <a:pt x="272" y="1050"/>
                </a:lnTo>
                <a:lnTo>
                  <a:pt x="303" y="1074"/>
                </a:lnTo>
                <a:lnTo>
                  <a:pt x="314" y="1112"/>
                </a:lnTo>
                <a:lnTo>
                  <a:pt x="324" y="1148"/>
                </a:lnTo>
                <a:lnTo>
                  <a:pt x="322" y="1196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0" name="Oval 16"/>
          <p:cNvSpPr>
            <a:spLocks noChangeArrowheads="1"/>
          </p:cNvSpPr>
          <p:nvPr/>
        </p:nvSpPr>
        <p:spPr bwMode="auto">
          <a:xfrm rot="60000">
            <a:off x="546100" y="3821113"/>
            <a:ext cx="454025" cy="533400"/>
          </a:xfrm>
          <a:prstGeom prst="ellipse">
            <a:avLst/>
          </a:prstGeom>
          <a:solidFill>
            <a:srgbClr val="D9319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Freeform 17"/>
          <p:cNvSpPr>
            <a:spLocks/>
          </p:cNvSpPr>
          <p:nvPr/>
        </p:nvSpPr>
        <p:spPr bwMode="auto">
          <a:xfrm>
            <a:off x="1773238" y="2146300"/>
            <a:ext cx="601662" cy="3644900"/>
          </a:xfrm>
          <a:custGeom>
            <a:avLst/>
            <a:gdLst>
              <a:gd name="T0" fmla="*/ 2147483647 w 379"/>
              <a:gd name="T1" fmla="*/ 2147483647 h 2296"/>
              <a:gd name="T2" fmla="*/ 2147483647 w 379"/>
              <a:gd name="T3" fmla="*/ 2147483647 h 2296"/>
              <a:gd name="T4" fmla="*/ 2147483647 w 379"/>
              <a:gd name="T5" fmla="*/ 2147483647 h 2296"/>
              <a:gd name="T6" fmla="*/ 2147483647 w 379"/>
              <a:gd name="T7" fmla="*/ 2147483647 h 2296"/>
              <a:gd name="T8" fmla="*/ 2147483647 w 379"/>
              <a:gd name="T9" fmla="*/ 2147483647 h 2296"/>
              <a:gd name="T10" fmla="*/ 2147483647 w 379"/>
              <a:gd name="T11" fmla="*/ 2147483647 h 2296"/>
              <a:gd name="T12" fmla="*/ 2147483647 w 379"/>
              <a:gd name="T13" fmla="*/ 2147483647 h 2296"/>
              <a:gd name="T14" fmla="*/ 2147483647 w 379"/>
              <a:gd name="T15" fmla="*/ 2147483647 h 2296"/>
              <a:gd name="T16" fmla="*/ 2147483647 w 379"/>
              <a:gd name="T17" fmla="*/ 2147483647 h 2296"/>
              <a:gd name="T18" fmla="*/ 2147483647 w 379"/>
              <a:gd name="T19" fmla="*/ 2147483647 h 2296"/>
              <a:gd name="T20" fmla="*/ 2147483647 w 379"/>
              <a:gd name="T21" fmla="*/ 2147483647 h 2296"/>
              <a:gd name="T22" fmla="*/ 2147483647 w 379"/>
              <a:gd name="T23" fmla="*/ 2147483647 h 2296"/>
              <a:gd name="T24" fmla="*/ 2147483647 w 379"/>
              <a:gd name="T25" fmla="*/ 2147483647 h 2296"/>
              <a:gd name="T26" fmla="*/ 2147483647 w 379"/>
              <a:gd name="T27" fmla="*/ 2147483647 h 2296"/>
              <a:gd name="T28" fmla="*/ 2147483647 w 379"/>
              <a:gd name="T29" fmla="*/ 2147483647 h 2296"/>
              <a:gd name="T30" fmla="*/ 2147483647 w 379"/>
              <a:gd name="T31" fmla="*/ 2147483647 h 2296"/>
              <a:gd name="T32" fmla="*/ 2147483647 w 379"/>
              <a:gd name="T33" fmla="*/ 2147483647 h 2296"/>
              <a:gd name="T34" fmla="*/ 2147483647 w 379"/>
              <a:gd name="T35" fmla="*/ 2147483647 h 2296"/>
              <a:gd name="T36" fmla="*/ 2147483647 w 379"/>
              <a:gd name="T37" fmla="*/ 2147483647 h 2296"/>
              <a:gd name="T38" fmla="*/ 2147483647 w 379"/>
              <a:gd name="T39" fmla="*/ 2147483647 h 2296"/>
              <a:gd name="T40" fmla="*/ 2147483647 w 379"/>
              <a:gd name="T41" fmla="*/ 2147483647 h 2296"/>
              <a:gd name="T42" fmla="*/ 2147483647 w 379"/>
              <a:gd name="T43" fmla="*/ 2147483647 h 2296"/>
              <a:gd name="T44" fmla="*/ 2147483647 w 379"/>
              <a:gd name="T45" fmla="*/ 2147483647 h 2296"/>
              <a:gd name="T46" fmla="*/ 2147483647 w 379"/>
              <a:gd name="T47" fmla="*/ 2147483647 h 2296"/>
              <a:gd name="T48" fmla="*/ 2147483647 w 379"/>
              <a:gd name="T49" fmla="*/ 2147483647 h 2296"/>
              <a:gd name="T50" fmla="*/ 2147483647 w 379"/>
              <a:gd name="T51" fmla="*/ 2147483647 h 2296"/>
              <a:gd name="T52" fmla="*/ 2147483647 w 379"/>
              <a:gd name="T53" fmla="*/ 2147483647 h 2296"/>
              <a:gd name="T54" fmla="*/ 2147483647 w 379"/>
              <a:gd name="T55" fmla="*/ 2147483647 h 2296"/>
              <a:gd name="T56" fmla="*/ 2147483647 w 379"/>
              <a:gd name="T57" fmla="*/ 2147483647 h 2296"/>
              <a:gd name="T58" fmla="*/ 2147483647 w 379"/>
              <a:gd name="T59" fmla="*/ 2147483647 h 2296"/>
              <a:gd name="T60" fmla="*/ 2147483647 w 379"/>
              <a:gd name="T61" fmla="*/ 2147483647 h 2296"/>
              <a:gd name="T62" fmla="*/ 2147483647 w 379"/>
              <a:gd name="T63" fmla="*/ 2147483647 h 2296"/>
              <a:gd name="T64" fmla="*/ 2147483647 w 379"/>
              <a:gd name="T65" fmla="*/ 2147483647 h 2296"/>
              <a:gd name="T66" fmla="*/ 2147483647 w 379"/>
              <a:gd name="T67" fmla="*/ 2147483647 h 2296"/>
              <a:gd name="T68" fmla="*/ 2147483647 w 379"/>
              <a:gd name="T69" fmla="*/ 2147483647 h 2296"/>
              <a:gd name="T70" fmla="*/ 2147483647 w 379"/>
              <a:gd name="T71" fmla="*/ 2147483647 h 2296"/>
              <a:gd name="T72" fmla="*/ 2147483647 w 379"/>
              <a:gd name="T73" fmla="*/ 2147483647 h 2296"/>
              <a:gd name="T74" fmla="*/ 2147483647 w 379"/>
              <a:gd name="T75" fmla="*/ 2147483647 h 2296"/>
              <a:gd name="T76" fmla="*/ 2147483647 w 379"/>
              <a:gd name="T77" fmla="*/ 2147483647 h 2296"/>
              <a:gd name="T78" fmla="*/ 2147483647 w 379"/>
              <a:gd name="T79" fmla="*/ 2147483647 h 2296"/>
              <a:gd name="T80" fmla="*/ 2147483647 w 379"/>
              <a:gd name="T81" fmla="*/ 2147483647 h 2296"/>
              <a:gd name="T82" fmla="*/ 2147483647 w 379"/>
              <a:gd name="T83" fmla="*/ 2147483647 h 2296"/>
              <a:gd name="T84" fmla="*/ 2147483647 w 379"/>
              <a:gd name="T85" fmla="*/ 0 h 2296"/>
              <a:gd name="T86" fmla="*/ 2147483647 w 379"/>
              <a:gd name="T87" fmla="*/ 2147483647 h 2296"/>
              <a:gd name="T88" fmla="*/ 2147483647 w 379"/>
              <a:gd name="T89" fmla="*/ 2147483647 h 2296"/>
              <a:gd name="T90" fmla="*/ 2147483647 w 379"/>
              <a:gd name="T91" fmla="*/ 2147483647 h 2296"/>
              <a:gd name="T92" fmla="*/ 2147483647 w 379"/>
              <a:gd name="T93" fmla="*/ 2147483647 h 2296"/>
              <a:gd name="T94" fmla="*/ 2147483647 w 379"/>
              <a:gd name="T95" fmla="*/ 2147483647 h 2296"/>
              <a:gd name="T96" fmla="*/ 2147483647 w 379"/>
              <a:gd name="T97" fmla="*/ 2147483647 h 2296"/>
              <a:gd name="T98" fmla="*/ 0 w 379"/>
              <a:gd name="T99" fmla="*/ 2147483647 h 2296"/>
              <a:gd name="T100" fmla="*/ 2147483647 w 379"/>
              <a:gd name="T101" fmla="*/ 2147483647 h 2296"/>
              <a:gd name="T102" fmla="*/ 2147483647 w 379"/>
              <a:gd name="T103" fmla="*/ 2147483647 h 2296"/>
              <a:gd name="T104" fmla="*/ 2147483647 w 379"/>
              <a:gd name="T105" fmla="*/ 2147483647 h 2296"/>
              <a:gd name="T106" fmla="*/ 2147483647 w 379"/>
              <a:gd name="T107" fmla="*/ 2147483647 h 2296"/>
              <a:gd name="T108" fmla="*/ 2147483647 w 379"/>
              <a:gd name="T109" fmla="*/ 2147483647 h 2296"/>
              <a:gd name="T110" fmla="*/ 2147483647 w 379"/>
              <a:gd name="T111" fmla="*/ 2147483647 h 22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9"/>
              <a:gd name="T169" fmla="*/ 0 h 2296"/>
              <a:gd name="T170" fmla="*/ 379 w 379"/>
              <a:gd name="T171" fmla="*/ 2296 h 22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9" h="2296">
                <a:moveTo>
                  <a:pt x="84" y="1140"/>
                </a:moveTo>
                <a:lnTo>
                  <a:pt x="93" y="1176"/>
                </a:lnTo>
                <a:lnTo>
                  <a:pt x="94" y="1212"/>
                </a:lnTo>
                <a:lnTo>
                  <a:pt x="93" y="1248"/>
                </a:lnTo>
                <a:lnTo>
                  <a:pt x="82" y="1284"/>
                </a:lnTo>
                <a:lnTo>
                  <a:pt x="69" y="1320"/>
                </a:lnTo>
                <a:lnTo>
                  <a:pt x="58" y="1356"/>
                </a:lnTo>
                <a:lnTo>
                  <a:pt x="46" y="1391"/>
                </a:lnTo>
                <a:lnTo>
                  <a:pt x="45" y="1427"/>
                </a:lnTo>
                <a:lnTo>
                  <a:pt x="31" y="1463"/>
                </a:lnTo>
                <a:lnTo>
                  <a:pt x="32" y="1499"/>
                </a:lnTo>
                <a:lnTo>
                  <a:pt x="21" y="1547"/>
                </a:lnTo>
                <a:lnTo>
                  <a:pt x="8" y="1595"/>
                </a:lnTo>
                <a:lnTo>
                  <a:pt x="7" y="1643"/>
                </a:lnTo>
                <a:lnTo>
                  <a:pt x="7" y="1679"/>
                </a:lnTo>
                <a:lnTo>
                  <a:pt x="6" y="1727"/>
                </a:lnTo>
                <a:lnTo>
                  <a:pt x="5" y="1775"/>
                </a:lnTo>
                <a:lnTo>
                  <a:pt x="4" y="1811"/>
                </a:lnTo>
                <a:lnTo>
                  <a:pt x="27" y="1859"/>
                </a:lnTo>
                <a:lnTo>
                  <a:pt x="25" y="1931"/>
                </a:lnTo>
                <a:lnTo>
                  <a:pt x="25" y="1967"/>
                </a:lnTo>
                <a:lnTo>
                  <a:pt x="36" y="2004"/>
                </a:lnTo>
                <a:lnTo>
                  <a:pt x="46" y="2052"/>
                </a:lnTo>
                <a:lnTo>
                  <a:pt x="58" y="2088"/>
                </a:lnTo>
                <a:lnTo>
                  <a:pt x="68" y="2124"/>
                </a:lnTo>
                <a:lnTo>
                  <a:pt x="89" y="2173"/>
                </a:lnTo>
                <a:lnTo>
                  <a:pt x="98" y="2209"/>
                </a:lnTo>
                <a:lnTo>
                  <a:pt x="123" y="2245"/>
                </a:lnTo>
                <a:lnTo>
                  <a:pt x="155" y="2271"/>
                </a:lnTo>
                <a:lnTo>
                  <a:pt x="188" y="2294"/>
                </a:lnTo>
                <a:lnTo>
                  <a:pt x="223" y="2295"/>
                </a:lnTo>
                <a:lnTo>
                  <a:pt x="257" y="2272"/>
                </a:lnTo>
                <a:lnTo>
                  <a:pt x="291" y="2248"/>
                </a:lnTo>
                <a:lnTo>
                  <a:pt x="303" y="2212"/>
                </a:lnTo>
                <a:lnTo>
                  <a:pt x="337" y="2166"/>
                </a:lnTo>
                <a:lnTo>
                  <a:pt x="350" y="2129"/>
                </a:lnTo>
                <a:lnTo>
                  <a:pt x="362" y="2081"/>
                </a:lnTo>
                <a:lnTo>
                  <a:pt x="374" y="2046"/>
                </a:lnTo>
                <a:lnTo>
                  <a:pt x="374" y="1998"/>
                </a:lnTo>
                <a:lnTo>
                  <a:pt x="375" y="1950"/>
                </a:lnTo>
                <a:lnTo>
                  <a:pt x="376" y="1878"/>
                </a:lnTo>
                <a:lnTo>
                  <a:pt x="377" y="1830"/>
                </a:lnTo>
                <a:lnTo>
                  <a:pt x="378" y="1782"/>
                </a:lnTo>
                <a:lnTo>
                  <a:pt x="368" y="1733"/>
                </a:lnTo>
                <a:lnTo>
                  <a:pt x="357" y="1685"/>
                </a:lnTo>
                <a:lnTo>
                  <a:pt x="346" y="1649"/>
                </a:lnTo>
                <a:lnTo>
                  <a:pt x="336" y="1614"/>
                </a:lnTo>
                <a:lnTo>
                  <a:pt x="326" y="1577"/>
                </a:lnTo>
                <a:lnTo>
                  <a:pt x="303" y="1540"/>
                </a:lnTo>
                <a:lnTo>
                  <a:pt x="282" y="1504"/>
                </a:lnTo>
                <a:lnTo>
                  <a:pt x="259" y="1467"/>
                </a:lnTo>
                <a:lnTo>
                  <a:pt x="237" y="1431"/>
                </a:lnTo>
                <a:lnTo>
                  <a:pt x="216" y="1395"/>
                </a:lnTo>
                <a:lnTo>
                  <a:pt x="204" y="1358"/>
                </a:lnTo>
                <a:lnTo>
                  <a:pt x="194" y="1322"/>
                </a:lnTo>
                <a:lnTo>
                  <a:pt x="183" y="1286"/>
                </a:lnTo>
                <a:lnTo>
                  <a:pt x="172" y="1250"/>
                </a:lnTo>
                <a:lnTo>
                  <a:pt x="161" y="1213"/>
                </a:lnTo>
                <a:lnTo>
                  <a:pt x="151" y="1177"/>
                </a:lnTo>
                <a:lnTo>
                  <a:pt x="152" y="1141"/>
                </a:lnTo>
                <a:lnTo>
                  <a:pt x="152" y="1105"/>
                </a:lnTo>
                <a:lnTo>
                  <a:pt x="175" y="1070"/>
                </a:lnTo>
                <a:lnTo>
                  <a:pt x="198" y="1034"/>
                </a:lnTo>
                <a:lnTo>
                  <a:pt x="210" y="998"/>
                </a:lnTo>
                <a:lnTo>
                  <a:pt x="234" y="963"/>
                </a:lnTo>
                <a:lnTo>
                  <a:pt x="245" y="927"/>
                </a:lnTo>
                <a:lnTo>
                  <a:pt x="269" y="879"/>
                </a:lnTo>
                <a:lnTo>
                  <a:pt x="282" y="783"/>
                </a:lnTo>
                <a:lnTo>
                  <a:pt x="294" y="688"/>
                </a:lnTo>
                <a:lnTo>
                  <a:pt x="318" y="592"/>
                </a:lnTo>
                <a:lnTo>
                  <a:pt x="331" y="496"/>
                </a:lnTo>
                <a:lnTo>
                  <a:pt x="344" y="400"/>
                </a:lnTo>
                <a:lnTo>
                  <a:pt x="356" y="352"/>
                </a:lnTo>
                <a:lnTo>
                  <a:pt x="358" y="317"/>
                </a:lnTo>
                <a:lnTo>
                  <a:pt x="369" y="281"/>
                </a:lnTo>
                <a:lnTo>
                  <a:pt x="370" y="245"/>
                </a:lnTo>
                <a:lnTo>
                  <a:pt x="370" y="209"/>
                </a:lnTo>
                <a:lnTo>
                  <a:pt x="371" y="173"/>
                </a:lnTo>
                <a:lnTo>
                  <a:pt x="360" y="136"/>
                </a:lnTo>
                <a:lnTo>
                  <a:pt x="349" y="100"/>
                </a:lnTo>
                <a:lnTo>
                  <a:pt x="338" y="64"/>
                </a:lnTo>
                <a:lnTo>
                  <a:pt x="305" y="40"/>
                </a:lnTo>
                <a:lnTo>
                  <a:pt x="272" y="15"/>
                </a:lnTo>
                <a:lnTo>
                  <a:pt x="238" y="2"/>
                </a:lnTo>
                <a:lnTo>
                  <a:pt x="204" y="2"/>
                </a:lnTo>
                <a:lnTo>
                  <a:pt x="171" y="0"/>
                </a:lnTo>
                <a:lnTo>
                  <a:pt x="135" y="37"/>
                </a:lnTo>
                <a:lnTo>
                  <a:pt x="113" y="83"/>
                </a:lnTo>
                <a:lnTo>
                  <a:pt x="89" y="132"/>
                </a:lnTo>
                <a:lnTo>
                  <a:pt x="76" y="228"/>
                </a:lnTo>
                <a:lnTo>
                  <a:pt x="52" y="274"/>
                </a:lnTo>
                <a:lnTo>
                  <a:pt x="41" y="322"/>
                </a:lnTo>
                <a:lnTo>
                  <a:pt x="27" y="371"/>
                </a:lnTo>
                <a:lnTo>
                  <a:pt x="28" y="407"/>
                </a:lnTo>
                <a:lnTo>
                  <a:pt x="27" y="443"/>
                </a:lnTo>
                <a:lnTo>
                  <a:pt x="15" y="515"/>
                </a:lnTo>
                <a:lnTo>
                  <a:pt x="14" y="563"/>
                </a:lnTo>
                <a:lnTo>
                  <a:pt x="12" y="659"/>
                </a:lnTo>
                <a:lnTo>
                  <a:pt x="1" y="694"/>
                </a:lnTo>
                <a:lnTo>
                  <a:pt x="0" y="742"/>
                </a:lnTo>
                <a:lnTo>
                  <a:pt x="10" y="779"/>
                </a:lnTo>
                <a:lnTo>
                  <a:pt x="22" y="815"/>
                </a:lnTo>
                <a:lnTo>
                  <a:pt x="21" y="851"/>
                </a:lnTo>
                <a:lnTo>
                  <a:pt x="19" y="887"/>
                </a:lnTo>
                <a:lnTo>
                  <a:pt x="31" y="923"/>
                </a:lnTo>
                <a:lnTo>
                  <a:pt x="42" y="958"/>
                </a:lnTo>
                <a:lnTo>
                  <a:pt x="52" y="995"/>
                </a:lnTo>
                <a:lnTo>
                  <a:pt x="63" y="1032"/>
                </a:lnTo>
                <a:lnTo>
                  <a:pt x="85" y="1068"/>
                </a:lnTo>
                <a:lnTo>
                  <a:pt x="96" y="1104"/>
                </a:lnTo>
                <a:lnTo>
                  <a:pt x="95" y="1140"/>
                </a:lnTo>
                <a:lnTo>
                  <a:pt x="84" y="1140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2" name="Freeform 18"/>
          <p:cNvSpPr>
            <a:spLocks/>
          </p:cNvSpPr>
          <p:nvPr/>
        </p:nvSpPr>
        <p:spPr bwMode="auto">
          <a:xfrm>
            <a:off x="1277938" y="2203450"/>
            <a:ext cx="515937" cy="3606800"/>
          </a:xfrm>
          <a:custGeom>
            <a:avLst/>
            <a:gdLst>
              <a:gd name="T0" fmla="*/ 2147483647 w 325"/>
              <a:gd name="T1" fmla="*/ 2147483647 h 2272"/>
              <a:gd name="T2" fmla="*/ 2147483647 w 325"/>
              <a:gd name="T3" fmla="*/ 2147483647 h 2272"/>
              <a:gd name="T4" fmla="*/ 2147483647 w 325"/>
              <a:gd name="T5" fmla="*/ 2147483647 h 2272"/>
              <a:gd name="T6" fmla="*/ 2147483647 w 325"/>
              <a:gd name="T7" fmla="*/ 2147483647 h 2272"/>
              <a:gd name="T8" fmla="*/ 2147483647 w 325"/>
              <a:gd name="T9" fmla="*/ 2147483647 h 2272"/>
              <a:gd name="T10" fmla="*/ 2147483647 w 325"/>
              <a:gd name="T11" fmla="*/ 2147483647 h 2272"/>
              <a:gd name="T12" fmla="*/ 2147483647 w 325"/>
              <a:gd name="T13" fmla="*/ 2147483647 h 2272"/>
              <a:gd name="T14" fmla="*/ 2147483647 w 325"/>
              <a:gd name="T15" fmla="*/ 2147483647 h 2272"/>
              <a:gd name="T16" fmla="*/ 2147483647 w 325"/>
              <a:gd name="T17" fmla="*/ 2147483647 h 2272"/>
              <a:gd name="T18" fmla="*/ 2147483647 w 325"/>
              <a:gd name="T19" fmla="*/ 2147483647 h 2272"/>
              <a:gd name="T20" fmla="*/ 2147483647 w 325"/>
              <a:gd name="T21" fmla="*/ 2147483647 h 2272"/>
              <a:gd name="T22" fmla="*/ 2147483647 w 325"/>
              <a:gd name="T23" fmla="*/ 2147483647 h 2272"/>
              <a:gd name="T24" fmla="*/ 2147483647 w 325"/>
              <a:gd name="T25" fmla="*/ 2147483647 h 2272"/>
              <a:gd name="T26" fmla="*/ 2147483647 w 325"/>
              <a:gd name="T27" fmla="*/ 2147483647 h 2272"/>
              <a:gd name="T28" fmla="*/ 2147483647 w 325"/>
              <a:gd name="T29" fmla="*/ 2147483647 h 2272"/>
              <a:gd name="T30" fmla="*/ 2147483647 w 325"/>
              <a:gd name="T31" fmla="*/ 2147483647 h 2272"/>
              <a:gd name="T32" fmla="*/ 2147483647 w 325"/>
              <a:gd name="T33" fmla="*/ 2147483647 h 2272"/>
              <a:gd name="T34" fmla="*/ 2147483647 w 325"/>
              <a:gd name="T35" fmla="*/ 2147483647 h 2272"/>
              <a:gd name="T36" fmla="*/ 2147483647 w 325"/>
              <a:gd name="T37" fmla="*/ 2147483647 h 2272"/>
              <a:gd name="T38" fmla="*/ 2147483647 w 325"/>
              <a:gd name="T39" fmla="*/ 2147483647 h 2272"/>
              <a:gd name="T40" fmla="*/ 2147483647 w 325"/>
              <a:gd name="T41" fmla="*/ 2147483647 h 2272"/>
              <a:gd name="T42" fmla="*/ 2147483647 w 325"/>
              <a:gd name="T43" fmla="*/ 2147483647 h 2272"/>
              <a:gd name="T44" fmla="*/ 2147483647 w 325"/>
              <a:gd name="T45" fmla="*/ 2147483647 h 2272"/>
              <a:gd name="T46" fmla="*/ 2147483647 w 325"/>
              <a:gd name="T47" fmla="*/ 2147483647 h 2272"/>
              <a:gd name="T48" fmla="*/ 2147483647 w 325"/>
              <a:gd name="T49" fmla="*/ 2147483647 h 2272"/>
              <a:gd name="T50" fmla="*/ 2147483647 w 325"/>
              <a:gd name="T51" fmla="*/ 2147483647 h 2272"/>
              <a:gd name="T52" fmla="*/ 2147483647 w 325"/>
              <a:gd name="T53" fmla="*/ 2147483647 h 2272"/>
              <a:gd name="T54" fmla="*/ 2147483647 w 325"/>
              <a:gd name="T55" fmla="*/ 2147483647 h 2272"/>
              <a:gd name="T56" fmla="*/ 2147483647 w 325"/>
              <a:gd name="T57" fmla="*/ 2147483647 h 2272"/>
              <a:gd name="T58" fmla="*/ 2147483647 w 325"/>
              <a:gd name="T59" fmla="*/ 2147483647 h 2272"/>
              <a:gd name="T60" fmla="*/ 2147483647 w 325"/>
              <a:gd name="T61" fmla="*/ 2147483647 h 2272"/>
              <a:gd name="T62" fmla="*/ 2147483647 w 325"/>
              <a:gd name="T63" fmla="*/ 2147483647 h 2272"/>
              <a:gd name="T64" fmla="*/ 2147483647 w 325"/>
              <a:gd name="T65" fmla="*/ 2147483647 h 2272"/>
              <a:gd name="T66" fmla="*/ 2147483647 w 325"/>
              <a:gd name="T67" fmla="*/ 2147483647 h 2272"/>
              <a:gd name="T68" fmla="*/ 2147483647 w 325"/>
              <a:gd name="T69" fmla="*/ 2147483647 h 2272"/>
              <a:gd name="T70" fmla="*/ 2147483647 w 325"/>
              <a:gd name="T71" fmla="*/ 2147483647 h 2272"/>
              <a:gd name="T72" fmla="*/ 2147483647 w 325"/>
              <a:gd name="T73" fmla="*/ 2147483647 h 2272"/>
              <a:gd name="T74" fmla="*/ 2147483647 w 325"/>
              <a:gd name="T75" fmla="*/ 2147483647 h 2272"/>
              <a:gd name="T76" fmla="*/ 2147483647 w 325"/>
              <a:gd name="T77" fmla="*/ 2147483647 h 2272"/>
              <a:gd name="T78" fmla="*/ 2147483647 w 325"/>
              <a:gd name="T79" fmla="*/ 2147483647 h 2272"/>
              <a:gd name="T80" fmla="*/ 2147483647 w 325"/>
              <a:gd name="T81" fmla="*/ 2147483647 h 2272"/>
              <a:gd name="T82" fmla="*/ 2147483647 w 325"/>
              <a:gd name="T83" fmla="*/ 2147483647 h 2272"/>
              <a:gd name="T84" fmla="*/ 2147483647 w 325"/>
              <a:gd name="T85" fmla="*/ 2147483647 h 22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5"/>
              <a:gd name="T130" fmla="*/ 0 h 2272"/>
              <a:gd name="T131" fmla="*/ 325 w 325"/>
              <a:gd name="T132" fmla="*/ 2272 h 227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5" h="2272">
                <a:moveTo>
                  <a:pt x="322" y="1196"/>
                </a:moveTo>
                <a:lnTo>
                  <a:pt x="309" y="1232"/>
                </a:lnTo>
                <a:lnTo>
                  <a:pt x="308" y="1268"/>
                </a:lnTo>
                <a:lnTo>
                  <a:pt x="307" y="1304"/>
                </a:lnTo>
                <a:lnTo>
                  <a:pt x="307" y="1340"/>
                </a:lnTo>
                <a:lnTo>
                  <a:pt x="305" y="1376"/>
                </a:lnTo>
                <a:lnTo>
                  <a:pt x="303" y="1413"/>
                </a:lnTo>
                <a:lnTo>
                  <a:pt x="303" y="1449"/>
                </a:lnTo>
                <a:lnTo>
                  <a:pt x="301" y="1485"/>
                </a:lnTo>
                <a:lnTo>
                  <a:pt x="299" y="1521"/>
                </a:lnTo>
                <a:lnTo>
                  <a:pt x="297" y="1557"/>
                </a:lnTo>
                <a:lnTo>
                  <a:pt x="296" y="1592"/>
                </a:lnTo>
                <a:lnTo>
                  <a:pt x="296" y="1628"/>
                </a:lnTo>
                <a:lnTo>
                  <a:pt x="294" y="1664"/>
                </a:lnTo>
                <a:lnTo>
                  <a:pt x="292" y="1700"/>
                </a:lnTo>
                <a:lnTo>
                  <a:pt x="292" y="1736"/>
                </a:lnTo>
                <a:lnTo>
                  <a:pt x="290" y="1772"/>
                </a:lnTo>
                <a:lnTo>
                  <a:pt x="289" y="1808"/>
                </a:lnTo>
                <a:lnTo>
                  <a:pt x="288" y="1856"/>
                </a:lnTo>
                <a:lnTo>
                  <a:pt x="287" y="1892"/>
                </a:lnTo>
                <a:lnTo>
                  <a:pt x="295" y="1929"/>
                </a:lnTo>
                <a:lnTo>
                  <a:pt x="294" y="1964"/>
                </a:lnTo>
                <a:lnTo>
                  <a:pt x="294" y="2000"/>
                </a:lnTo>
                <a:lnTo>
                  <a:pt x="281" y="2035"/>
                </a:lnTo>
                <a:lnTo>
                  <a:pt x="268" y="2070"/>
                </a:lnTo>
                <a:lnTo>
                  <a:pt x="255" y="2106"/>
                </a:lnTo>
                <a:lnTo>
                  <a:pt x="245" y="2142"/>
                </a:lnTo>
                <a:lnTo>
                  <a:pt x="231" y="2178"/>
                </a:lnTo>
                <a:lnTo>
                  <a:pt x="217" y="2213"/>
                </a:lnTo>
                <a:lnTo>
                  <a:pt x="194" y="2249"/>
                </a:lnTo>
                <a:lnTo>
                  <a:pt x="159" y="2271"/>
                </a:lnTo>
                <a:lnTo>
                  <a:pt x="125" y="2270"/>
                </a:lnTo>
                <a:lnTo>
                  <a:pt x="93" y="2256"/>
                </a:lnTo>
                <a:lnTo>
                  <a:pt x="71" y="2220"/>
                </a:lnTo>
                <a:lnTo>
                  <a:pt x="61" y="2184"/>
                </a:lnTo>
                <a:lnTo>
                  <a:pt x="40" y="2146"/>
                </a:lnTo>
                <a:lnTo>
                  <a:pt x="19" y="2111"/>
                </a:lnTo>
                <a:lnTo>
                  <a:pt x="8" y="2074"/>
                </a:lnTo>
                <a:lnTo>
                  <a:pt x="9" y="2038"/>
                </a:lnTo>
                <a:lnTo>
                  <a:pt x="0" y="2001"/>
                </a:lnTo>
                <a:lnTo>
                  <a:pt x="0" y="1965"/>
                </a:lnTo>
                <a:lnTo>
                  <a:pt x="2" y="1930"/>
                </a:lnTo>
                <a:lnTo>
                  <a:pt x="4" y="1894"/>
                </a:lnTo>
                <a:lnTo>
                  <a:pt x="5" y="1858"/>
                </a:lnTo>
                <a:lnTo>
                  <a:pt x="6" y="1822"/>
                </a:lnTo>
                <a:lnTo>
                  <a:pt x="8" y="1786"/>
                </a:lnTo>
                <a:lnTo>
                  <a:pt x="10" y="1750"/>
                </a:lnTo>
                <a:lnTo>
                  <a:pt x="10" y="1714"/>
                </a:lnTo>
                <a:lnTo>
                  <a:pt x="21" y="1679"/>
                </a:lnTo>
                <a:lnTo>
                  <a:pt x="23" y="1642"/>
                </a:lnTo>
                <a:lnTo>
                  <a:pt x="37" y="1595"/>
                </a:lnTo>
                <a:lnTo>
                  <a:pt x="38" y="1559"/>
                </a:lnTo>
                <a:lnTo>
                  <a:pt x="51" y="1523"/>
                </a:lnTo>
                <a:lnTo>
                  <a:pt x="63" y="1488"/>
                </a:lnTo>
                <a:lnTo>
                  <a:pt x="75" y="1451"/>
                </a:lnTo>
                <a:lnTo>
                  <a:pt x="77" y="1415"/>
                </a:lnTo>
                <a:lnTo>
                  <a:pt x="89" y="1380"/>
                </a:lnTo>
                <a:lnTo>
                  <a:pt x="113" y="1345"/>
                </a:lnTo>
                <a:lnTo>
                  <a:pt x="138" y="1309"/>
                </a:lnTo>
                <a:lnTo>
                  <a:pt x="161" y="1275"/>
                </a:lnTo>
                <a:lnTo>
                  <a:pt x="185" y="1240"/>
                </a:lnTo>
                <a:lnTo>
                  <a:pt x="209" y="1204"/>
                </a:lnTo>
                <a:lnTo>
                  <a:pt x="221" y="1169"/>
                </a:lnTo>
                <a:lnTo>
                  <a:pt x="234" y="1133"/>
                </a:lnTo>
                <a:lnTo>
                  <a:pt x="235" y="1097"/>
                </a:lnTo>
                <a:lnTo>
                  <a:pt x="226" y="1061"/>
                </a:lnTo>
                <a:lnTo>
                  <a:pt x="192" y="1023"/>
                </a:lnTo>
                <a:lnTo>
                  <a:pt x="160" y="987"/>
                </a:lnTo>
                <a:lnTo>
                  <a:pt x="150" y="949"/>
                </a:lnTo>
                <a:lnTo>
                  <a:pt x="128" y="900"/>
                </a:lnTo>
                <a:lnTo>
                  <a:pt x="119" y="865"/>
                </a:lnTo>
                <a:lnTo>
                  <a:pt x="110" y="829"/>
                </a:lnTo>
                <a:lnTo>
                  <a:pt x="99" y="791"/>
                </a:lnTo>
                <a:lnTo>
                  <a:pt x="89" y="755"/>
                </a:lnTo>
                <a:lnTo>
                  <a:pt x="79" y="719"/>
                </a:lnTo>
                <a:lnTo>
                  <a:pt x="69" y="682"/>
                </a:lnTo>
                <a:lnTo>
                  <a:pt x="58" y="647"/>
                </a:lnTo>
                <a:lnTo>
                  <a:pt x="60" y="611"/>
                </a:lnTo>
                <a:lnTo>
                  <a:pt x="50" y="574"/>
                </a:lnTo>
                <a:lnTo>
                  <a:pt x="51" y="538"/>
                </a:lnTo>
                <a:lnTo>
                  <a:pt x="42" y="501"/>
                </a:lnTo>
                <a:lnTo>
                  <a:pt x="42" y="465"/>
                </a:lnTo>
                <a:lnTo>
                  <a:pt x="44" y="429"/>
                </a:lnTo>
                <a:lnTo>
                  <a:pt x="45" y="393"/>
                </a:lnTo>
                <a:lnTo>
                  <a:pt x="45" y="357"/>
                </a:lnTo>
                <a:lnTo>
                  <a:pt x="48" y="310"/>
                </a:lnTo>
                <a:lnTo>
                  <a:pt x="49" y="274"/>
                </a:lnTo>
                <a:lnTo>
                  <a:pt x="51" y="238"/>
                </a:lnTo>
                <a:lnTo>
                  <a:pt x="53" y="202"/>
                </a:lnTo>
                <a:lnTo>
                  <a:pt x="54" y="166"/>
                </a:lnTo>
                <a:lnTo>
                  <a:pt x="54" y="130"/>
                </a:lnTo>
                <a:lnTo>
                  <a:pt x="67" y="94"/>
                </a:lnTo>
                <a:lnTo>
                  <a:pt x="70" y="58"/>
                </a:lnTo>
                <a:lnTo>
                  <a:pt x="93" y="24"/>
                </a:lnTo>
                <a:lnTo>
                  <a:pt x="127" y="0"/>
                </a:lnTo>
                <a:lnTo>
                  <a:pt x="162" y="2"/>
                </a:lnTo>
                <a:lnTo>
                  <a:pt x="195" y="3"/>
                </a:lnTo>
                <a:lnTo>
                  <a:pt x="230" y="3"/>
                </a:lnTo>
                <a:lnTo>
                  <a:pt x="249" y="41"/>
                </a:lnTo>
                <a:lnTo>
                  <a:pt x="272" y="78"/>
                </a:lnTo>
                <a:lnTo>
                  <a:pt x="282" y="113"/>
                </a:lnTo>
                <a:lnTo>
                  <a:pt x="291" y="150"/>
                </a:lnTo>
                <a:lnTo>
                  <a:pt x="302" y="187"/>
                </a:lnTo>
                <a:lnTo>
                  <a:pt x="311" y="223"/>
                </a:lnTo>
                <a:lnTo>
                  <a:pt x="310" y="259"/>
                </a:lnTo>
                <a:lnTo>
                  <a:pt x="308" y="295"/>
                </a:lnTo>
                <a:lnTo>
                  <a:pt x="307" y="330"/>
                </a:lnTo>
                <a:lnTo>
                  <a:pt x="307" y="366"/>
                </a:lnTo>
                <a:lnTo>
                  <a:pt x="306" y="402"/>
                </a:lnTo>
                <a:lnTo>
                  <a:pt x="303" y="438"/>
                </a:lnTo>
                <a:lnTo>
                  <a:pt x="303" y="474"/>
                </a:lnTo>
                <a:lnTo>
                  <a:pt x="301" y="510"/>
                </a:lnTo>
                <a:lnTo>
                  <a:pt x="289" y="547"/>
                </a:lnTo>
                <a:lnTo>
                  <a:pt x="287" y="583"/>
                </a:lnTo>
                <a:lnTo>
                  <a:pt x="286" y="619"/>
                </a:lnTo>
                <a:lnTo>
                  <a:pt x="284" y="654"/>
                </a:lnTo>
                <a:lnTo>
                  <a:pt x="283" y="690"/>
                </a:lnTo>
                <a:lnTo>
                  <a:pt x="281" y="726"/>
                </a:lnTo>
                <a:lnTo>
                  <a:pt x="281" y="762"/>
                </a:lnTo>
                <a:lnTo>
                  <a:pt x="279" y="798"/>
                </a:lnTo>
                <a:lnTo>
                  <a:pt x="279" y="834"/>
                </a:lnTo>
                <a:lnTo>
                  <a:pt x="277" y="870"/>
                </a:lnTo>
                <a:lnTo>
                  <a:pt x="276" y="906"/>
                </a:lnTo>
                <a:lnTo>
                  <a:pt x="275" y="942"/>
                </a:lnTo>
                <a:lnTo>
                  <a:pt x="274" y="978"/>
                </a:lnTo>
                <a:lnTo>
                  <a:pt x="272" y="1014"/>
                </a:lnTo>
                <a:lnTo>
                  <a:pt x="272" y="1050"/>
                </a:lnTo>
                <a:lnTo>
                  <a:pt x="303" y="1074"/>
                </a:lnTo>
                <a:lnTo>
                  <a:pt x="314" y="1112"/>
                </a:lnTo>
                <a:lnTo>
                  <a:pt x="324" y="1148"/>
                </a:lnTo>
                <a:lnTo>
                  <a:pt x="322" y="1196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3" name="Oval 19"/>
          <p:cNvSpPr>
            <a:spLocks noChangeArrowheads="1"/>
          </p:cNvSpPr>
          <p:nvPr/>
        </p:nvSpPr>
        <p:spPr bwMode="auto">
          <a:xfrm rot="60000">
            <a:off x="1612900" y="3744913"/>
            <a:ext cx="454025" cy="533400"/>
          </a:xfrm>
          <a:prstGeom prst="ellipse">
            <a:avLst/>
          </a:prstGeom>
          <a:solidFill>
            <a:srgbClr val="D9319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4" name="Rectangle 20"/>
          <p:cNvSpPr>
            <a:spLocks noChangeArrowheads="1"/>
          </p:cNvSpPr>
          <p:nvPr/>
        </p:nvSpPr>
        <p:spPr bwMode="auto">
          <a:xfrm>
            <a:off x="0" y="1371600"/>
            <a:ext cx="3279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latin typeface="Arial" charset="0"/>
              </a:rPr>
              <a:t>nonsister chromatids</a:t>
            </a:r>
          </a:p>
        </p:txBody>
      </p:sp>
      <p:sp>
        <p:nvSpPr>
          <p:cNvPr id="123915" name="Line 21"/>
          <p:cNvSpPr>
            <a:spLocks noChangeShapeType="1"/>
          </p:cNvSpPr>
          <p:nvPr/>
        </p:nvSpPr>
        <p:spPr bwMode="auto">
          <a:xfrm>
            <a:off x="1600200" y="1765300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6" name="Line 22"/>
          <p:cNvSpPr>
            <a:spLocks noChangeShapeType="1"/>
          </p:cNvSpPr>
          <p:nvPr/>
        </p:nvSpPr>
        <p:spPr bwMode="auto">
          <a:xfrm>
            <a:off x="1066800" y="1765300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911" name="Rectangle 23"/>
          <p:cNvSpPr>
            <a:spLocks noChangeArrowheads="1"/>
          </p:cNvSpPr>
          <p:nvPr/>
        </p:nvSpPr>
        <p:spPr bwMode="auto">
          <a:xfrm>
            <a:off x="7148513" y="6157913"/>
            <a:ext cx="145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latin typeface="Arial" charset="0"/>
              </a:rPr>
              <a:t>variation</a:t>
            </a:r>
          </a:p>
        </p:txBody>
      </p:sp>
      <p:sp>
        <p:nvSpPr>
          <p:cNvPr id="123918" name="Freeform 24"/>
          <p:cNvSpPr>
            <a:spLocks/>
          </p:cNvSpPr>
          <p:nvPr/>
        </p:nvSpPr>
        <p:spPr bwMode="auto">
          <a:xfrm>
            <a:off x="7259638" y="2298700"/>
            <a:ext cx="601662" cy="3644900"/>
          </a:xfrm>
          <a:custGeom>
            <a:avLst/>
            <a:gdLst>
              <a:gd name="T0" fmla="*/ 2147483647 w 379"/>
              <a:gd name="T1" fmla="*/ 2147483647 h 2296"/>
              <a:gd name="T2" fmla="*/ 2147483647 w 379"/>
              <a:gd name="T3" fmla="*/ 2147483647 h 2296"/>
              <a:gd name="T4" fmla="*/ 2147483647 w 379"/>
              <a:gd name="T5" fmla="*/ 2147483647 h 2296"/>
              <a:gd name="T6" fmla="*/ 2147483647 w 379"/>
              <a:gd name="T7" fmla="*/ 2147483647 h 2296"/>
              <a:gd name="T8" fmla="*/ 2147483647 w 379"/>
              <a:gd name="T9" fmla="*/ 2147483647 h 2296"/>
              <a:gd name="T10" fmla="*/ 2147483647 w 379"/>
              <a:gd name="T11" fmla="*/ 2147483647 h 2296"/>
              <a:gd name="T12" fmla="*/ 2147483647 w 379"/>
              <a:gd name="T13" fmla="*/ 2147483647 h 2296"/>
              <a:gd name="T14" fmla="*/ 2147483647 w 379"/>
              <a:gd name="T15" fmla="*/ 2147483647 h 2296"/>
              <a:gd name="T16" fmla="*/ 2147483647 w 379"/>
              <a:gd name="T17" fmla="*/ 2147483647 h 2296"/>
              <a:gd name="T18" fmla="*/ 2147483647 w 379"/>
              <a:gd name="T19" fmla="*/ 2147483647 h 2296"/>
              <a:gd name="T20" fmla="*/ 2147483647 w 379"/>
              <a:gd name="T21" fmla="*/ 2147483647 h 2296"/>
              <a:gd name="T22" fmla="*/ 2147483647 w 379"/>
              <a:gd name="T23" fmla="*/ 2147483647 h 2296"/>
              <a:gd name="T24" fmla="*/ 2147483647 w 379"/>
              <a:gd name="T25" fmla="*/ 2147483647 h 2296"/>
              <a:gd name="T26" fmla="*/ 2147483647 w 379"/>
              <a:gd name="T27" fmla="*/ 2147483647 h 2296"/>
              <a:gd name="T28" fmla="*/ 2147483647 w 379"/>
              <a:gd name="T29" fmla="*/ 2147483647 h 2296"/>
              <a:gd name="T30" fmla="*/ 2147483647 w 379"/>
              <a:gd name="T31" fmla="*/ 2147483647 h 2296"/>
              <a:gd name="T32" fmla="*/ 2147483647 w 379"/>
              <a:gd name="T33" fmla="*/ 2147483647 h 2296"/>
              <a:gd name="T34" fmla="*/ 2147483647 w 379"/>
              <a:gd name="T35" fmla="*/ 2147483647 h 2296"/>
              <a:gd name="T36" fmla="*/ 2147483647 w 379"/>
              <a:gd name="T37" fmla="*/ 2147483647 h 2296"/>
              <a:gd name="T38" fmla="*/ 2147483647 w 379"/>
              <a:gd name="T39" fmla="*/ 2147483647 h 2296"/>
              <a:gd name="T40" fmla="*/ 2147483647 w 379"/>
              <a:gd name="T41" fmla="*/ 2147483647 h 2296"/>
              <a:gd name="T42" fmla="*/ 2147483647 w 379"/>
              <a:gd name="T43" fmla="*/ 2147483647 h 2296"/>
              <a:gd name="T44" fmla="*/ 2147483647 w 379"/>
              <a:gd name="T45" fmla="*/ 2147483647 h 2296"/>
              <a:gd name="T46" fmla="*/ 2147483647 w 379"/>
              <a:gd name="T47" fmla="*/ 2147483647 h 2296"/>
              <a:gd name="T48" fmla="*/ 2147483647 w 379"/>
              <a:gd name="T49" fmla="*/ 2147483647 h 2296"/>
              <a:gd name="T50" fmla="*/ 2147483647 w 379"/>
              <a:gd name="T51" fmla="*/ 2147483647 h 2296"/>
              <a:gd name="T52" fmla="*/ 2147483647 w 379"/>
              <a:gd name="T53" fmla="*/ 2147483647 h 2296"/>
              <a:gd name="T54" fmla="*/ 2147483647 w 379"/>
              <a:gd name="T55" fmla="*/ 2147483647 h 2296"/>
              <a:gd name="T56" fmla="*/ 2147483647 w 379"/>
              <a:gd name="T57" fmla="*/ 2147483647 h 2296"/>
              <a:gd name="T58" fmla="*/ 2147483647 w 379"/>
              <a:gd name="T59" fmla="*/ 2147483647 h 2296"/>
              <a:gd name="T60" fmla="*/ 2147483647 w 379"/>
              <a:gd name="T61" fmla="*/ 2147483647 h 2296"/>
              <a:gd name="T62" fmla="*/ 2147483647 w 379"/>
              <a:gd name="T63" fmla="*/ 2147483647 h 2296"/>
              <a:gd name="T64" fmla="*/ 2147483647 w 379"/>
              <a:gd name="T65" fmla="*/ 2147483647 h 2296"/>
              <a:gd name="T66" fmla="*/ 2147483647 w 379"/>
              <a:gd name="T67" fmla="*/ 2147483647 h 2296"/>
              <a:gd name="T68" fmla="*/ 2147483647 w 379"/>
              <a:gd name="T69" fmla="*/ 2147483647 h 2296"/>
              <a:gd name="T70" fmla="*/ 2147483647 w 379"/>
              <a:gd name="T71" fmla="*/ 2147483647 h 2296"/>
              <a:gd name="T72" fmla="*/ 2147483647 w 379"/>
              <a:gd name="T73" fmla="*/ 2147483647 h 2296"/>
              <a:gd name="T74" fmla="*/ 2147483647 w 379"/>
              <a:gd name="T75" fmla="*/ 2147483647 h 2296"/>
              <a:gd name="T76" fmla="*/ 2147483647 w 379"/>
              <a:gd name="T77" fmla="*/ 2147483647 h 2296"/>
              <a:gd name="T78" fmla="*/ 2147483647 w 379"/>
              <a:gd name="T79" fmla="*/ 2147483647 h 2296"/>
              <a:gd name="T80" fmla="*/ 2147483647 w 379"/>
              <a:gd name="T81" fmla="*/ 2147483647 h 2296"/>
              <a:gd name="T82" fmla="*/ 2147483647 w 379"/>
              <a:gd name="T83" fmla="*/ 2147483647 h 2296"/>
              <a:gd name="T84" fmla="*/ 2147483647 w 379"/>
              <a:gd name="T85" fmla="*/ 0 h 2296"/>
              <a:gd name="T86" fmla="*/ 2147483647 w 379"/>
              <a:gd name="T87" fmla="*/ 2147483647 h 2296"/>
              <a:gd name="T88" fmla="*/ 2147483647 w 379"/>
              <a:gd name="T89" fmla="*/ 2147483647 h 2296"/>
              <a:gd name="T90" fmla="*/ 2147483647 w 379"/>
              <a:gd name="T91" fmla="*/ 2147483647 h 2296"/>
              <a:gd name="T92" fmla="*/ 2147483647 w 379"/>
              <a:gd name="T93" fmla="*/ 2147483647 h 2296"/>
              <a:gd name="T94" fmla="*/ 2147483647 w 379"/>
              <a:gd name="T95" fmla="*/ 2147483647 h 2296"/>
              <a:gd name="T96" fmla="*/ 2147483647 w 379"/>
              <a:gd name="T97" fmla="*/ 2147483647 h 2296"/>
              <a:gd name="T98" fmla="*/ 0 w 379"/>
              <a:gd name="T99" fmla="*/ 2147483647 h 2296"/>
              <a:gd name="T100" fmla="*/ 2147483647 w 379"/>
              <a:gd name="T101" fmla="*/ 2147483647 h 2296"/>
              <a:gd name="T102" fmla="*/ 2147483647 w 379"/>
              <a:gd name="T103" fmla="*/ 2147483647 h 2296"/>
              <a:gd name="T104" fmla="*/ 2147483647 w 379"/>
              <a:gd name="T105" fmla="*/ 2147483647 h 2296"/>
              <a:gd name="T106" fmla="*/ 2147483647 w 379"/>
              <a:gd name="T107" fmla="*/ 2147483647 h 2296"/>
              <a:gd name="T108" fmla="*/ 2147483647 w 379"/>
              <a:gd name="T109" fmla="*/ 2147483647 h 2296"/>
              <a:gd name="T110" fmla="*/ 2147483647 w 379"/>
              <a:gd name="T111" fmla="*/ 2147483647 h 22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9"/>
              <a:gd name="T169" fmla="*/ 0 h 2296"/>
              <a:gd name="T170" fmla="*/ 379 w 379"/>
              <a:gd name="T171" fmla="*/ 2296 h 22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9" h="2296">
                <a:moveTo>
                  <a:pt x="84" y="1140"/>
                </a:moveTo>
                <a:lnTo>
                  <a:pt x="93" y="1176"/>
                </a:lnTo>
                <a:lnTo>
                  <a:pt x="94" y="1212"/>
                </a:lnTo>
                <a:lnTo>
                  <a:pt x="93" y="1248"/>
                </a:lnTo>
                <a:lnTo>
                  <a:pt x="82" y="1284"/>
                </a:lnTo>
                <a:lnTo>
                  <a:pt x="69" y="1320"/>
                </a:lnTo>
                <a:lnTo>
                  <a:pt x="58" y="1356"/>
                </a:lnTo>
                <a:lnTo>
                  <a:pt x="46" y="1391"/>
                </a:lnTo>
                <a:lnTo>
                  <a:pt x="45" y="1427"/>
                </a:lnTo>
                <a:lnTo>
                  <a:pt x="31" y="1463"/>
                </a:lnTo>
                <a:lnTo>
                  <a:pt x="32" y="1499"/>
                </a:lnTo>
                <a:lnTo>
                  <a:pt x="21" y="1547"/>
                </a:lnTo>
                <a:lnTo>
                  <a:pt x="8" y="1595"/>
                </a:lnTo>
                <a:lnTo>
                  <a:pt x="7" y="1643"/>
                </a:lnTo>
                <a:lnTo>
                  <a:pt x="7" y="1679"/>
                </a:lnTo>
                <a:lnTo>
                  <a:pt x="6" y="1727"/>
                </a:lnTo>
                <a:lnTo>
                  <a:pt x="5" y="1775"/>
                </a:lnTo>
                <a:lnTo>
                  <a:pt x="4" y="1811"/>
                </a:lnTo>
                <a:lnTo>
                  <a:pt x="27" y="1859"/>
                </a:lnTo>
                <a:lnTo>
                  <a:pt x="25" y="1931"/>
                </a:lnTo>
                <a:lnTo>
                  <a:pt x="25" y="1967"/>
                </a:lnTo>
                <a:lnTo>
                  <a:pt x="36" y="2004"/>
                </a:lnTo>
                <a:lnTo>
                  <a:pt x="46" y="2052"/>
                </a:lnTo>
                <a:lnTo>
                  <a:pt x="58" y="2088"/>
                </a:lnTo>
                <a:lnTo>
                  <a:pt x="68" y="2124"/>
                </a:lnTo>
                <a:lnTo>
                  <a:pt x="89" y="2173"/>
                </a:lnTo>
                <a:lnTo>
                  <a:pt x="98" y="2209"/>
                </a:lnTo>
                <a:lnTo>
                  <a:pt x="123" y="2245"/>
                </a:lnTo>
                <a:lnTo>
                  <a:pt x="155" y="2271"/>
                </a:lnTo>
                <a:lnTo>
                  <a:pt x="188" y="2294"/>
                </a:lnTo>
                <a:lnTo>
                  <a:pt x="223" y="2295"/>
                </a:lnTo>
                <a:lnTo>
                  <a:pt x="257" y="2272"/>
                </a:lnTo>
                <a:lnTo>
                  <a:pt x="291" y="2248"/>
                </a:lnTo>
                <a:lnTo>
                  <a:pt x="303" y="2212"/>
                </a:lnTo>
                <a:lnTo>
                  <a:pt x="337" y="2166"/>
                </a:lnTo>
                <a:lnTo>
                  <a:pt x="350" y="2129"/>
                </a:lnTo>
                <a:lnTo>
                  <a:pt x="362" y="2081"/>
                </a:lnTo>
                <a:lnTo>
                  <a:pt x="374" y="2046"/>
                </a:lnTo>
                <a:lnTo>
                  <a:pt x="374" y="1998"/>
                </a:lnTo>
                <a:lnTo>
                  <a:pt x="375" y="1950"/>
                </a:lnTo>
                <a:lnTo>
                  <a:pt x="376" y="1878"/>
                </a:lnTo>
                <a:lnTo>
                  <a:pt x="377" y="1830"/>
                </a:lnTo>
                <a:lnTo>
                  <a:pt x="378" y="1782"/>
                </a:lnTo>
                <a:lnTo>
                  <a:pt x="368" y="1733"/>
                </a:lnTo>
                <a:lnTo>
                  <a:pt x="357" y="1685"/>
                </a:lnTo>
                <a:lnTo>
                  <a:pt x="346" y="1649"/>
                </a:lnTo>
                <a:lnTo>
                  <a:pt x="336" y="1614"/>
                </a:lnTo>
                <a:lnTo>
                  <a:pt x="326" y="1577"/>
                </a:lnTo>
                <a:lnTo>
                  <a:pt x="303" y="1540"/>
                </a:lnTo>
                <a:lnTo>
                  <a:pt x="282" y="1504"/>
                </a:lnTo>
                <a:lnTo>
                  <a:pt x="259" y="1467"/>
                </a:lnTo>
                <a:lnTo>
                  <a:pt x="237" y="1431"/>
                </a:lnTo>
                <a:lnTo>
                  <a:pt x="216" y="1395"/>
                </a:lnTo>
                <a:lnTo>
                  <a:pt x="204" y="1358"/>
                </a:lnTo>
                <a:lnTo>
                  <a:pt x="194" y="1322"/>
                </a:lnTo>
                <a:lnTo>
                  <a:pt x="183" y="1286"/>
                </a:lnTo>
                <a:lnTo>
                  <a:pt x="172" y="1250"/>
                </a:lnTo>
                <a:lnTo>
                  <a:pt x="161" y="1213"/>
                </a:lnTo>
                <a:lnTo>
                  <a:pt x="151" y="1177"/>
                </a:lnTo>
                <a:lnTo>
                  <a:pt x="152" y="1141"/>
                </a:lnTo>
                <a:lnTo>
                  <a:pt x="152" y="1105"/>
                </a:lnTo>
                <a:lnTo>
                  <a:pt x="175" y="1070"/>
                </a:lnTo>
                <a:lnTo>
                  <a:pt x="198" y="1034"/>
                </a:lnTo>
                <a:lnTo>
                  <a:pt x="210" y="998"/>
                </a:lnTo>
                <a:lnTo>
                  <a:pt x="234" y="963"/>
                </a:lnTo>
                <a:lnTo>
                  <a:pt x="245" y="927"/>
                </a:lnTo>
                <a:lnTo>
                  <a:pt x="269" y="879"/>
                </a:lnTo>
                <a:lnTo>
                  <a:pt x="282" y="783"/>
                </a:lnTo>
                <a:lnTo>
                  <a:pt x="294" y="688"/>
                </a:lnTo>
                <a:lnTo>
                  <a:pt x="318" y="592"/>
                </a:lnTo>
                <a:lnTo>
                  <a:pt x="331" y="496"/>
                </a:lnTo>
                <a:lnTo>
                  <a:pt x="344" y="400"/>
                </a:lnTo>
                <a:lnTo>
                  <a:pt x="356" y="352"/>
                </a:lnTo>
                <a:lnTo>
                  <a:pt x="358" y="317"/>
                </a:lnTo>
                <a:lnTo>
                  <a:pt x="369" y="281"/>
                </a:lnTo>
                <a:lnTo>
                  <a:pt x="370" y="245"/>
                </a:lnTo>
                <a:lnTo>
                  <a:pt x="370" y="209"/>
                </a:lnTo>
                <a:lnTo>
                  <a:pt x="371" y="173"/>
                </a:lnTo>
                <a:lnTo>
                  <a:pt x="360" y="136"/>
                </a:lnTo>
                <a:lnTo>
                  <a:pt x="349" y="100"/>
                </a:lnTo>
                <a:lnTo>
                  <a:pt x="338" y="64"/>
                </a:lnTo>
                <a:lnTo>
                  <a:pt x="305" y="40"/>
                </a:lnTo>
                <a:lnTo>
                  <a:pt x="272" y="15"/>
                </a:lnTo>
                <a:lnTo>
                  <a:pt x="238" y="2"/>
                </a:lnTo>
                <a:lnTo>
                  <a:pt x="204" y="2"/>
                </a:lnTo>
                <a:lnTo>
                  <a:pt x="171" y="0"/>
                </a:lnTo>
                <a:lnTo>
                  <a:pt x="135" y="37"/>
                </a:lnTo>
                <a:lnTo>
                  <a:pt x="113" y="83"/>
                </a:lnTo>
                <a:lnTo>
                  <a:pt x="89" y="132"/>
                </a:lnTo>
                <a:lnTo>
                  <a:pt x="76" y="228"/>
                </a:lnTo>
                <a:lnTo>
                  <a:pt x="52" y="274"/>
                </a:lnTo>
                <a:lnTo>
                  <a:pt x="41" y="322"/>
                </a:lnTo>
                <a:lnTo>
                  <a:pt x="27" y="371"/>
                </a:lnTo>
                <a:lnTo>
                  <a:pt x="28" y="407"/>
                </a:lnTo>
                <a:lnTo>
                  <a:pt x="27" y="443"/>
                </a:lnTo>
                <a:lnTo>
                  <a:pt x="15" y="515"/>
                </a:lnTo>
                <a:lnTo>
                  <a:pt x="14" y="563"/>
                </a:lnTo>
                <a:lnTo>
                  <a:pt x="12" y="659"/>
                </a:lnTo>
                <a:lnTo>
                  <a:pt x="1" y="694"/>
                </a:lnTo>
                <a:lnTo>
                  <a:pt x="0" y="742"/>
                </a:lnTo>
                <a:lnTo>
                  <a:pt x="10" y="779"/>
                </a:lnTo>
                <a:lnTo>
                  <a:pt x="22" y="815"/>
                </a:lnTo>
                <a:lnTo>
                  <a:pt x="21" y="851"/>
                </a:lnTo>
                <a:lnTo>
                  <a:pt x="19" y="887"/>
                </a:lnTo>
                <a:lnTo>
                  <a:pt x="31" y="923"/>
                </a:lnTo>
                <a:lnTo>
                  <a:pt x="42" y="958"/>
                </a:lnTo>
                <a:lnTo>
                  <a:pt x="52" y="995"/>
                </a:lnTo>
                <a:lnTo>
                  <a:pt x="63" y="1032"/>
                </a:lnTo>
                <a:lnTo>
                  <a:pt x="85" y="1068"/>
                </a:lnTo>
                <a:lnTo>
                  <a:pt x="96" y="1104"/>
                </a:lnTo>
                <a:lnTo>
                  <a:pt x="95" y="1140"/>
                </a:lnTo>
                <a:lnTo>
                  <a:pt x="84" y="1140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9" name="Freeform 25"/>
          <p:cNvSpPr>
            <a:spLocks/>
          </p:cNvSpPr>
          <p:nvPr/>
        </p:nvSpPr>
        <p:spPr bwMode="auto">
          <a:xfrm>
            <a:off x="6764338" y="2355850"/>
            <a:ext cx="515937" cy="3606800"/>
          </a:xfrm>
          <a:custGeom>
            <a:avLst/>
            <a:gdLst>
              <a:gd name="T0" fmla="*/ 2147483647 w 325"/>
              <a:gd name="T1" fmla="*/ 2147483647 h 2272"/>
              <a:gd name="T2" fmla="*/ 2147483647 w 325"/>
              <a:gd name="T3" fmla="*/ 2147483647 h 2272"/>
              <a:gd name="T4" fmla="*/ 2147483647 w 325"/>
              <a:gd name="T5" fmla="*/ 2147483647 h 2272"/>
              <a:gd name="T6" fmla="*/ 2147483647 w 325"/>
              <a:gd name="T7" fmla="*/ 2147483647 h 2272"/>
              <a:gd name="T8" fmla="*/ 2147483647 w 325"/>
              <a:gd name="T9" fmla="*/ 2147483647 h 2272"/>
              <a:gd name="T10" fmla="*/ 2147483647 w 325"/>
              <a:gd name="T11" fmla="*/ 2147483647 h 2272"/>
              <a:gd name="T12" fmla="*/ 2147483647 w 325"/>
              <a:gd name="T13" fmla="*/ 2147483647 h 2272"/>
              <a:gd name="T14" fmla="*/ 2147483647 w 325"/>
              <a:gd name="T15" fmla="*/ 2147483647 h 2272"/>
              <a:gd name="T16" fmla="*/ 2147483647 w 325"/>
              <a:gd name="T17" fmla="*/ 2147483647 h 2272"/>
              <a:gd name="T18" fmla="*/ 2147483647 w 325"/>
              <a:gd name="T19" fmla="*/ 2147483647 h 2272"/>
              <a:gd name="T20" fmla="*/ 2147483647 w 325"/>
              <a:gd name="T21" fmla="*/ 2147483647 h 2272"/>
              <a:gd name="T22" fmla="*/ 2147483647 w 325"/>
              <a:gd name="T23" fmla="*/ 2147483647 h 2272"/>
              <a:gd name="T24" fmla="*/ 2147483647 w 325"/>
              <a:gd name="T25" fmla="*/ 2147483647 h 2272"/>
              <a:gd name="T26" fmla="*/ 2147483647 w 325"/>
              <a:gd name="T27" fmla="*/ 2147483647 h 2272"/>
              <a:gd name="T28" fmla="*/ 2147483647 w 325"/>
              <a:gd name="T29" fmla="*/ 2147483647 h 2272"/>
              <a:gd name="T30" fmla="*/ 2147483647 w 325"/>
              <a:gd name="T31" fmla="*/ 2147483647 h 2272"/>
              <a:gd name="T32" fmla="*/ 2147483647 w 325"/>
              <a:gd name="T33" fmla="*/ 2147483647 h 2272"/>
              <a:gd name="T34" fmla="*/ 2147483647 w 325"/>
              <a:gd name="T35" fmla="*/ 2147483647 h 2272"/>
              <a:gd name="T36" fmla="*/ 2147483647 w 325"/>
              <a:gd name="T37" fmla="*/ 2147483647 h 2272"/>
              <a:gd name="T38" fmla="*/ 2147483647 w 325"/>
              <a:gd name="T39" fmla="*/ 2147483647 h 2272"/>
              <a:gd name="T40" fmla="*/ 2147483647 w 325"/>
              <a:gd name="T41" fmla="*/ 2147483647 h 2272"/>
              <a:gd name="T42" fmla="*/ 2147483647 w 325"/>
              <a:gd name="T43" fmla="*/ 2147483647 h 2272"/>
              <a:gd name="T44" fmla="*/ 2147483647 w 325"/>
              <a:gd name="T45" fmla="*/ 2147483647 h 2272"/>
              <a:gd name="T46" fmla="*/ 2147483647 w 325"/>
              <a:gd name="T47" fmla="*/ 2147483647 h 2272"/>
              <a:gd name="T48" fmla="*/ 2147483647 w 325"/>
              <a:gd name="T49" fmla="*/ 2147483647 h 2272"/>
              <a:gd name="T50" fmla="*/ 2147483647 w 325"/>
              <a:gd name="T51" fmla="*/ 2147483647 h 2272"/>
              <a:gd name="T52" fmla="*/ 2147483647 w 325"/>
              <a:gd name="T53" fmla="*/ 2147483647 h 2272"/>
              <a:gd name="T54" fmla="*/ 2147483647 w 325"/>
              <a:gd name="T55" fmla="*/ 2147483647 h 2272"/>
              <a:gd name="T56" fmla="*/ 2147483647 w 325"/>
              <a:gd name="T57" fmla="*/ 2147483647 h 2272"/>
              <a:gd name="T58" fmla="*/ 2147483647 w 325"/>
              <a:gd name="T59" fmla="*/ 2147483647 h 2272"/>
              <a:gd name="T60" fmla="*/ 2147483647 w 325"/>
              <a:gd name="T61" fmla="*/ 2147483647 h 2272"/>
              <a:gd name="T62" fmla="*/ 2147483647 w 325"/>
              <a:gd name="T63" fmla="*/ 2147483647 h 2272"/>
              <a:gd name="T64" fmla="*/ 2147483647 w 325"/>
              <a:gd name="T65" fmla="*/ 2147483647 h 2272"/>
              <a:gd name="T66" fmla="*/ 2147483647 w 325"/>
              <a:gd name="T67" fmla="*/ 2147483647 h 2272"/>
              <a:gd name="T68" fmla="*/ 2147483647 w 325"/>
              <a:gd name="T69" fmla="*/ 2147483647 h 2272"/>
              <a:gd name="T70" fmla="*/ 2147483647 w 325"/>
              <a:gd name="T71" fmla="*/ 2147483647 h 2272"/>
              <a:gd name="T72" fmla="*/ 2147483647 w 325"/>
              <a:gd name="T73" fmla="*/ 2147483647 h 2272"/>
              <a:gd name="T74" fmla="*/ 2147483647 w 325"/>
              <a:gd name="T75" fmla="*/ 2147483647 h 2272"/>
              <a:gd name="T76" fmla="*/ 2147483647 w 325"/>
              <a:gd name="T77" fmla="*/ 2147483647 h 2272"/>
              <a:gd name="T78" fmla="*/ 2147483647 w 325"/>
              <a:gd name="T79" fmla="*/ 2147483647 h 2272"/>
              <a:gd name="T80" fmla="*/ 2147483647 w 325"/>
              <a:gd name="T81" fmla="*/ 2147483647 h 2272"/>
              <a:gd name="T82" fmla="*/ 2147483647 w 325"/>
              <a:gd name="T83" fmla="*/ 2147483647 h 2272"/>
              <a:gd name="T84" fmla="*/ 2147483647 w 325"/>
              <a:gd name="T85" fmla="*/ 2147483647 h 22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5"/>
              <a:gd name="T130" fmla="*/ 0 h 2272"/>
              <a:gd name="T131" fmla="*/ 325 w 325"/>
              <a:gd name="T132" fmla="*/ 2272 h 227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5" h="2272">
                <a:moveTo>
                  <a:pt x="322" y="1196"/>
                </a:moveTo>
                <a:lnTo>
                  <a:pt x="309" y="1232"/>
                </a:lnTo>
                <a:lnTo>
                  <a:pt x="308" y="1268"/>
                </a:lnTo>
                <a:lnTo>
                  <a:pt x="307" y="1304"/>
                </a:lnTo>
                <a:lnTo>
                  <a:pt x="307" y="1340"/>
                </a:lnTo>
                <a:lnTo>
                  <a:pt x="305" y="1376"/>
                </a:lnTo>
                <a:lnTo>
                  <a:pt x="303" y="1413"/>
                </a:lnTo>
                <a:lnTo>
                  <a:pt x="303" y="1449"/>
                </a:lnTo>
                <a:lnTo>
                  <a:pt x="301" y="1485"/>
                </a:lnTo>
                <a:lnTo>
                  <a:pt x="299" y="1521"/>
                </a:lnTo>
                <a:lnTo>
                  <a:pt x="297" y="1557"/>
                </a:lnTo>
                <a:lnTo>
                  <a:pt x="296" y="1592"/>
                </a:lnTo>
                <a:lnTo>
                  <a:pt x="296" y="1628"/>
                </a:lnTo>
                <a:lnTo>
                  <a:pt x="294" y="1664"/>
                </a:lnTo>
                <a:lnTo>
                  <a:pt x="292" y="1700"/>
                </a:lnTo>
                <a:lnTo>
                  <a:pt x="292" y="1736"/>
                </a:lnTo>
                <a:lnTo>
                  <a:pt x="290" y="1772"/>
                </a:lnTo>
                <a:lnTo>
                  <a:pt x="289" y="1808"/>
                </a:lnTo>
                <a:lnTo>
                  <a:pt x="288" y="1856"/>
                </a:lnTo>
                <a:lnTo>
                  <a:pt x="287" y="1892"/>
                </a:lnTo>
                <a:lnTo>
                  <a:pt x="295" y="1929"/>
                </a:lnTo>
                <a:lnTo>
                  <a:pt x="294" y="1964"/>
                </a:lnTo>
                <a:lnTo>
                  <a:pt x="294" y="2000"/>
                </a:lnTo>
                <a:lnTo>
                  <a:pt x="281" y="2035"/>
                </a:lnTo>
                <a:lnTo>
                  <a:pt x="268" y="2070"/>
                </a:lnTo>
                <a:lnTo>
                  <a:pt x="255" y="2106"/>
                </a:lnTo>
                <a:lnTo>
                  <a:pt x="245" y="2142"/>
                </a:lnTo>
                <a:lnTo>
                  <a:pt x="231" y="2178"/>
                </a:lnTo>
                <a:lnTo>
                  <a:pt x="217" y="2213"/>
                </a:lnTo>
                <a:lnTo>
                  <a:pt x="194" y="2249"/>
                </a:lnTo>
                <a:lnTo>
                  <a:pt x="159" y="2271"/>
                </a:lnTo>
                <a:lnTo>
                  <a:pt x="125" y="2270"/>
                </a:lnTo>
                <a:lnTo>
                  <a:pt x="93" y="2256"/>
                </a:lnTo>
                <a:lnTo>
                  <a:pt x="71" y="2220"/>
                </a:lnTo>
                <a:lnTo>
                  <a:pt x="61" y="2184"/>
                </a:lnTo>
                <a:lnTo>
                  <a:pt x="40" y="2146"/>
                </a:lnTo>
                <a:lnTo>
                  <a:pt x="19" y="2111"/>
                </a:lnTo>
                <a:lnTo>
                  <a:pt x="8" y="2074"/>
                </a:lnTo>
                <a:lnTo>
                  <a:pt x="9" y="2038"/>
                </a:lnTo>
                <a:lnTo>
                  <a:pt x="0" y="2001"/>
                </a:lnTo>
                <a:lnTo>
                  <a:pt x="0" y="1965"/>
                </a:lnTo>
                <a:lnTo>
                  <a:pt x="2" y="1930"/>
                </a:lnTo>
                <a:lnTo>
                  <a:pt x="4" y="1894"/>
                </a:lnTo>
                <a:lnTo>
                  <a:pt x="5" y="1858"/>
                </a:lnTo>
                <a:lnTo>
                  <a:pt x="6" y="1822"/>
                </a:lnTo>
                <a:lnTo>
                  <a:pt x="8" y="1786"/>
                </a:lnTo>
                <a:lnTo>
                  <a:pt x="10" y="1750"/>
                </a:lnTo>
                <a:lnTo>
                  <a:pt x="10" y="1714"/>
                </a:lnTo>
                <a:lnTo>
                  <a:pt x="21" y="1679"/>
                </a:lnTo>
                <a:lnTo>
                  <a:pt x="23" y="1642"/>
                </a:lnTo>
                <a:lnTo>
                  <a:pt x="37" y="1595"/>
                </a:lnTo>
                <a:lnTo>
                  <a:pt x="38" y="1559"/>
                </a:lnTo>
                <a:lnTo>
                  <a:pt x="51" y="1523"/>
                </a:lnTo>
                <a:lnTo>
                  <a:pt x="63" y="1488"/>
                </a:lnTo>
                <a:lnTo>
                  <a:pt x="75" y="1451"/>
                </a:lnTo>
                <a:lnTo>
                  <a:pt x="77" y="1415"/>
                </a:lnTo>
                <a:lnTo>
                  <a:pt x="89" y="1380"/>
                </a:lnTo>
                <a:lnTo>
                  <a:pt x="113" y="1345"/>
                </a:lnTo>
                <a:lnTo>
                  <a:pt x="138" y="1309"/>
                </a:lnTo>
                <a:lnTo>
                  <a:pt x="161" y="1275"/>
                </a:lnTo>
                <a:lnTo>
                  <a:pt x="185" y="1240"/>
                </a:lnTo>
                <a:lnTo>
                  <a:pt x="209" y="1204"/>
                </a:lnTo>
                <a:lnTo>
                  <a:pt x="221" y="1169"/>
                </a:lnTo>
                <a:lnTo>
                  <a:pt x="234" y="1133"/>
                </a:lnTo>
                <a:lnTo>
                  <a:pt x="235" y="1097"/>
                </a:lnTo>
                <a:lnTo>
                  <a:pt x="226" y="1061"/>
                </a:lnTo>
                <a:lnTo>
                  <a:pt x="192" y="1023"/>
                </a:lnTo>
                <a:lnTo>
                  <a:pt x="160" y="987"/>
                </a:lnTo>
                <a:lnTo>
                  <a:pt x="150" y="949"/>
                </a:lnTo>
                <a:lnTo>
                  <a:pt x="128" y="900"/>
                </a:lnTo>
                <a:lnTo>
                  <a:pt x="119" y="865"/>
                </a:lnTo>
                <a:lnTo>
                  <a:pt x="110" y="829"/>
                </a:lnTo>
                <a:lnTo>
                  <a:pt x="99" y="791"/>
                </a:lnTo>
                <a:lnTo>
                  <a:pt x="89" y="755"/>
                </a:lnTo>
                <a:lnTo>
                  <a:pt x="79" y="719"/>
                </a:lnTo>
                <a:lnTo>
                  <a:pt x="69" y="682"/>
                </a:lnTo>
                <a:lnTo>
                  <a:pt x="58" y="647"/>
                </a:lnTo>
                <a:lnTo>
                  <a:pt x="60" y="611"/>
                </a:lnTo>
                <a:lnTo>
                  <a:pt x="50" y="574"/>
                </a:lnTo>
                <a:lnTo>
                  <a:pt x="51" y="538"/>
                </a:lnTo>
                <a:lnTo>
                  <a:pt x="42" y="501"/>
                </a:lnTo>
                <a:lnTo>
                  <a:pt x="42" y="465"/>
                </a:lnTo>
                <a:lnTo>
                  <a:pt x="44" y="429"/>
                </a:lnTo>
                <a:lnTo>
                  <a:pt x="45" y="393"/>
                </a:lnTo>
                <a:lnTo>
                  <a:pt x="45" y="357"/>
                </a:lnTo>
                <a:lnTo>
                  <a:pt x="48" y="310"/>
                </a:lnTo>
                <a:lnTo>
                  <a:pt x="49" y="274"/>
                </a:lnTo>
                <a:lnTo>
                  <a:pt x="51" y="238"/>
                </a:lnTo>
                <a:lnTo>
                  <a:pt x="53" y="202"/>
                </a:lnTo>
                <a:lnTo>
                  <a:pt x="54" y="166"/>
                </a:lnTo>
                <a:lnTo>
                  <a:pt x="54" y="130"/>
                </a:lnTo>
                <a:lnTo>
                  <a:pt x="67" y="94"/>
                </a:lnTo>
                <a:lnTo>
                  <a:pt x="70" y="58"/>
                </a:lnTo>
                <a:lnTo>
                  <a:pt x="93" y="24"/>
                </a:lnTo>
                <a:lnTo>
                  <a:pt x="127" y="0"/>
                </a:lnTo>
                <a:lnTo>
                  <a:pt x="162" y="2"/>
                </a:lnTo>
                <a:lnTo>
                  <a:pt x="195" y="3"/>
                </a:lnTo>
                <a:lnTo>
                  <a:pt x="230" y="3"/>
                </a:lnTo>
                <a:lnTo>
                  <a:pt x="249" y="41"/>
                </a:lnTo>
                <a:lnTo>
                  <a:pt x="272" y="78"/>
                </a:lnTo>
                <a:lnTo>
                  <a:pt x="282" y="113"/>
                </a:lnTo>
                <a:lnTo>
                  <a:pt x="291" y="150"/>
                </a:lnTo>
                <a:lnTo>
                  <a:pt x="302" y="187"/>
                </a:lnTo>
                <a:lnTo>
                  <a:pt x="311" y="223"/>
                </a:lnTo>
                <a:lnTo>
                  <a:pt x="310" y="259"/>
                </a:lnTo>
                <a:lnTo>
                  <a:pt x="308" y="295"/>
                </a:lnTo>
                <a:lnTo>
                  <a:pt x="307" y="330"/>
                </a:lnTo>
                <a:lnTo>
                  <a:pt x="307" y="366"/>
                </a:lnTo>
                <a:lnTo>
                  <a:pt x="306" y="402"/>
                </a:lnTo>
                <a:lnTo>
                  <a:pt x="303" y="438"/>
                </a:lnTo>
                <a:lnTo>
                  <a:pt x="303" y="474"/>
                </a:lnTo>
                <a:lnTo>
                  <a:pt x="301" y="510"/>
                </a:lnTo>
                <a:lnTo>
                  <a:pt x="289" y="547"/>
                </a:lnTo>
                <a:lnTo>
                  <a:pt x="287" y="583"/>
                </a:lnTo>
                <a:lnTo>
                  <a:pt x="286" y="619"/>
                </a:lnTo>
                <a:lnTo>
                  <a:pt x="284" y="654"/>
                </a:lnTo>
                <a:lnTo>
                  <a:pt x="283" y="690"/>
                </a:lnTo>
                <a:lnTo>
                  <a:pt x="281" y="726"/>
                </a:lnTo>
                <a:lnTo>
                  <a:pt x="281" y="762"/>
                </a:lnTo>
                <a:lnTo>
                  <a:pt x="279" y="798"/>
                </a:lnTo>
                <a:lnTo>
                  <a:pt x="279" y="834"/>
                </a:lnTo>
                <a:lnTo>
                  <a:pt x="277" y="870"/>
                </a:lnTo>
                <a:lnTo>
                  <a:pt x="276" y="906"/>
                </a:lnTo>
                <a:lnTo>
                  <a:pt x="275" y="942"/>
                </a:lnTo>
                <a:lnTo>
                  <a:pt x="274" y="978"/>
                </a:lnTo>
                <a:lnTo>
                  <a:pt x="272" y="1014"/>
                </a:lnTo>
                <a:lnTo>
                  <a:pt x="272" y="1050"/>
                </a:lnTo>
                <a:lnTo>
                  <a:pt x="303" y="1074"/>
                </a:lnTo>
                <a:lnTo>
                  <a:pt x="314" y="1112"/>
                </a:lnTo>
                <a:lnTo>
                  <a:pt x="324" y="1148"/>
                </a:lnTo>
                <a:lnTo>
                  <a:pt x="322" y="1196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20" name="Oval 26"/>
          <p:cNvSpPr>
            <a:spLocks noChangeArrowheads="1"/>
          </p:cNvSpPr>
          <p:nvPr/>
        </p:nvSpPr>
        <p:spPr bwMode="auto">
          <a:xfrm rot="60000">
            <a:off x="7099300" y="3897313"/>
            <a:ext cx="454025" cy="533400"/>
          </a:xfrm>
          <a:prstGeom prst="ellipse">
            <a:avLst/>
          </a:prstGeom>
          <a:solidFill>
            <a:srgbClr val="D9319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1" name="Freeform 27"/>
          <p:cNvSpPr>
            <a:spLocks/>
          </p:cNvSpPr>
          <p:nvPr/>
        </p:nvSpPr>
        <p:spPr bwMode="auto">
          <a:xfrm>
            <a:off x="8326438" y="2298700"/>
            <a:ext cx="601662" cy="3644900"/>
          </a:xfrm>
          <a:custGeom>
            <a:avLst/>
            <a:gdLst>
              <a:gd name="T0" fmla="*/ 2147483647 w 379"/>
              <a:gd name="T1" fmla="*/ 2147483647 h 2296"/>
              <a:gd name="T2" fmla="*/ 2147483647 w 379"/>
              <a:gd name="T3" fmla="*/ 2147483647 h 2296"/>
              <a:gd name="T4" fmla="*/ 2147483647 w 379"/>
              <a:gd name="T5" fmla="*/ 2147483647 h 2296"/>
              <a:gd name="T6" fmla="*/ 2147483647 w 379"/>
              <a:gd name="T7" fmla="*/ 2147483647 h 2296"/>
              <a:gd name="T8" fmla="*/ 2147483647 w 379"/>
              <a:gd name="T9" fmla="*/ 2147483647 h 2296"/>
              <a:gd name="T10" fmla="*/ 2147483647 w 379"/>
              <a:gd name="T11" fmla="*/ 2147483647 h 2296"/>
              <a:gd name="T12" fmla="*/ 2147483647 w 379"/>
              <a:gd name="T13" fmla="*/ 2147483647 h 2296"/>
              <a:gd name="T14" fmla="*/ 2147483647 w 379"/>
              <a:gd name="T15" fmla="*/ 2147483647 h 2296"/>
              <a:gd name="T16" fmla="*/ 2147483647 w 379"/>
              <a:gd name="T17" fmla="*/ 2147483647 h 2296"/>
              <a:gd name="T18" fmla="*/ 2147483647 w 379"/>
              <a:gd name="T19" fmla="*/ 2147483647 h 2296"/>
              <a:gd name="T20" fmla="*/ 2147483647 w 379"/>
              <a:gd name="T21" fmla="*/ 2147483647 h 2296"/>
              <a:gd name="T22" fmla="*/ 2147483647 w 379"/>
              <a:gd name="T23" fmla="*/ 2147483647 h 2296"/>
              <a:gd name="T24" fmla="*/ 2147483647 w 379"/>
              <a:gd name="T25" fmla="*/ 2147483647 h 2296"/>
              <a:gd name="T26" fmla="*/ 2147483647 w 379"/>
              <a:gd name="T27" fmla="*/ 2147483647 h 2296"/>
              <a:gd name="T28" fmla="*/ 2147483647 w 379"/>
              <a:gd name="T29" fmla="*/ 2147483647 h 2296"/>
              <a:gd name="T30" fmla="*/ 2147483647 w 379"/>
              <a:gd name="T31" fmla="*/ 2147483647 h 2296"/>
              <a:gd name="T32" fmla="*/ 2147483647 w 379"/>
              <a:gd name="T33" fmla="*/ 2147483647 h 2296"/>
              <a:gd name="T34" fmla="*/ 2147483647 w 379"/>
              <a:gd name="T35" fmla="*/ 2147483647 h 2296"/>
              <a:gd name="T36" fmla="*/ 2147483647 w 379"/>
              <a:gd name="T37" fmla="*/ 2147483647 h 2296"/>
              <a:gd name="T38" fmla="*/ 2147483647 w 379"/>
              <a:gd name="T39" fmla="*/ 2147483647 h 2296"/>
              <a:gd name="T40" fmla="*/ 2147483647 w 379"/>
              <a:gd name="T41" fmla="*/ 2147483647 h 2296"/>
              <a:gd name="T42" fmla="*/ 2147483647 w 379"/>
              <a:gd name="T43" fmla="*/ 2147483647 h 2296"/>
              <a:gd name="T44" fmla="*/ 2147483647 w 379"/>
              <a:gd name="T45" fmla="*/ 2147483647 h 2296"/>
              <a:gd name="T46" fmla="*/ 2147483647 w 379"/>
              <a:gd name="T47" fmla="*/ 2147483647 h 2296"/>
              <a:gd name="T48" fmla="*/ 2147483647 w 379"/>
              <a:gd name="T49" fmla="*/ 2147483647 h 2296"/>
              <a:gd name="T50" fmla="*/ 2147483647 w 379"/>
              <a:gd name="T51" fmla="*/ 2147483647 h 2296"/>
              <a:gd name="T52" fmla="*/ 2147483647 w 379"/>
              <a:gd name="T53" fmla="*/ 2147483647 h 2296"/>
              <a:gd name="T54" fmla="*/ 2147483647 w 379"/>
              <a:gd name="T55" fmla="*/ 2147483647 h 2296"/>
              <a:gd name="T56" fmla="*/ 2147483647 w 379"/>
              <a:gd name="T57" fmla="*/ 2147483647 h 2296"/>
              <a:gd name="T58" fmla="*/ 2147483647 w 379"/>
              <a:gd name="T59" fmla="*/ 2147483647 h 2296"/>
              <a:gd name="T60" fmla="*/ 2147483647 w 379"/>
              <a:gd name="T61" fmla="*/ 2147483647 h 2296"/>
              <a:gd name="T62" fmla="*/ 2147483647 w 379"/>
              <a:gd name="T63" fmla="*/ 2147483647 h 2296"/>
              <a:gd name="T64" fmla="*/ 2147483647 w 379"/>
              <a:gd name="T65" fmla="*/ 2147483647 h 2296"/>
              <a:gd name="T66" fmla="*/ 2147483647 w 379"/>
              <a:gd name="T67" fmla="*/ 2147483647 h 2296"/>
              <a:gd name="T68" fmla="*/ 2147483647 w 379"/>
              <a:gd name="T69" fmla="*/ 2147483647 h 2296"/>
              <a:gd name="T70" fmla="*/ 2147483647 w 379"/>
              <a:gd name="T71" fmla="*/ 2147483647 h 2296"/>
              <a:gd name="T72" fmla="*/ 2147483647 w 379"/>
              <a:gd name="T73" fmla="*/ 2147483647 h 2296"/>
              <a:gd name="T74" fmla="*/ 2147483647 w 379"/>
              <a:gd name="T75" fmla="*/ 2147483647 h 2296"/>
              <a:gd name="T76" fmla="*/ 2147483647 w 379"/>
              <a:gd name="T77" fmla="*/ 2147483647 h 2296"/>
              <a:gd name="T78" fmla="*/ 2147483647 w 379"/>
              <a:gd name="T79" fmla="*/ 2147483647 h 2296"/>
              <a:gd name="T80" fmla="*/ 2147483647 w 379"/>
              <a:gd name="T81" fmla="*/ 2147483647 h 2296"/>
              <a:gd name="T82" fmla="*/ 2147483647 w 379"/>
              <a:gd name="T83" fmla="*/ 2147483647 h 2296"/>
              <a:gd name="T84" fmla="*/ 2147483647 w 379"/>
              <a:gd name="T85" fmla="*/ 0 h 2296"/>
              <a:gd name="T86" fmla="*/ 2147483647 w 379"/>
              <a:gd name="T87" fmla="*/ 2147483647 h 2296"/>
              <a:gd name="T88" fmla="*/ 2147483647 w 379"/>
              <a:gd name="T89" fmla="*/ 2147483647 h 2296"/>
              <a:gd name="T90" fmla="*/ 2147483647 w 379"/>
              <a:gd name="T91" fmla="*/ 2147483647 h 2296"/>
              <a:gd name="T92" fmla="*/ 2147483647 w 379"/>
              <a:gd name="T93" fmla="*/ 2147483647 h 2296"/>
              <a:gd name="T94" fmla="*/ 2147483647 w 379"/>
              <a:gd name="T95" fmla="*/ 2147483647 h 2296"/>
              <a:gd name="T96" fmla="*/ 2147483647 w 379"/>
              <a:gd name="T97" fmla="*/ 2147483647 h 2296"/>
              <a:gd name="T98" fmla="*/ 0 w 379"/>
              <a:gd name="T99" fmla="*/ 2147483647 h 2296"/>
              <a:gd name="T100" fmla="*/ 2147483647 w 379"/>
              <a:gd name="T101" fmla="*/ 2147483647 h 2296"/>
              <a:gd name="T102" fmla="*/ 2147483647 w 379"/>
              <a:gd name="T103" fmla="*/ 2147483647 h 2296"/>
              <a:gd name="T104" fmla="*/ 2147483647 w 379"/>
              <a:gd name="T105" fmla="*/ 2147483647 h 2296"/>
              <a:gd name="T106" fmla="*/ 2147483647 w 379"/>
              <a:gd name="T107" fmla="*/ 2147483647 h 2296"/>
              <a:gd name="T108" fmla="*/ 2147483647 w 379"/>
              <a:gd name="T109" fmla="*/ 2147483647 h 2296"/>
              <a:gd name="T110" fmla="*/ 2147483647 w 379"/>
              <a:gd name="T111" fmla="*/ 2147483647 h 22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9"/>
              <a:gd name="T169" fmla="*/ 0 h 2296"/>
              <a:gd name="T170" fmla="*/ 379 w 379"/>
              <a:gd name="T171" fmla="*/ 2296 h 22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9" h="2296">
                <a:moveTo>
                  <a:pt x="84" y="1140"/>
                </a:moveTo>
                <a:lnTo>
                  <a:pt x="93" y="1176"/>
                </a:lnTo>
                <a:lnTo>
                  <a:pt x="94" y="1212"/>
                </a:lnTo>
                <a:lnTo>
                  <a:pt x="93" y="1248"/>
                </a:lnTo>
                <a:lnTo>
                  <a:pt x="82" y="1284"/>
                </a:lnTo>
                <a:lnTo>
                  <a:pt x="69" y="1320"/>
                </a:lnTo>
                <a:lnTo>
                  <a:pt x="58" y="1356"/>
                </a:lnTo>
                <a:lnTo>
                  <a:pt x="46" y="1391"/>
                </a:lnTo>
                <a:lnTo>
                  <a:pt x="45" y="1427"/>
                </a:lnTo>
                <a:lnTo>
                  <a:pt x="31" y="1463"/>
                </a:lnTo>
                <a:lnTo>
                  <a:pt x="32" y="1499"/>
                </a:lnTo>
                <a:lnTo>
                  <a:pt x="21" y="1547"/>
                </a:lnTo>
                <a:lnTo>
                  <a:pt x="8" y="1595"/>
                </a:lnTo>
                <a:lnTo>
                  <a:pt x="7" y="1643"/>
                </a:lnTo>
                <a:lnTo>
                  <a:pt x="7" y="1679"/>
                </a:lnTo>
                <a:lnTo>
                  <a:pt x="6" y="1727"/>
                </a:lnTo>
                <a:lnTo>
                  <a:pt x="5" y="1775"/>
                </a:lnTo>
                <a:lnTo>
                  <a:pt x="4" y="1811"/>
                </a:lnTo>
                <a:lnTo>
                  <a:pt x="27" y="1859"/>
                </a:lnTo>
                <a:lnTo>
                  <a:pt x="25" y="1931"/>
                </a:lnTo>
                <a:lnTo>
                  <a:pt x="25" y="1967"/>
                </a:lnTo>
                <a:lnTo>
                  <a:pt x="36" y="2004"/>
                </a:lnTo>
                <a:lnTo>
                  <a:pt x="46" y="2052"/>
                </a:lnTo>
                <a:lnTo>
                  <a:pt x="58" y="2088"/>
                </a:lnTo>
                <a:lnTo>
                  <a:pt x="68" y="2124"/>
                </a:lnTo>
                <a:lnTo>
                  <a:pt x="89" y="2173"/>
                </a:lnTo>
                <a:lnTo>
                  <a:pt x="98" y="2209"/>
                </a:lnTo>
                <a:lnTo>
                  <a:pt x="123" y="2245"/>
                </a:lnTo>
                <a:lnTo>
                  <a:pt x="155" y="2271"/>
                </a:lnTo>
                <a:lnTo>
                  <a:pt x="188" y="2294"/>
                </a:lnTo>
                <a:lnTo>
                  <a:pt x="223" y="2295"/>
                </a:lnTo>
                <a:lnTo>
                  <a:pt x="257" y="2272"/>
                </a:lnTo>
                <a:lnTo>
                  <a:pt x="291" y="2248"/>
                </a:lnTo>
                <a:lnTo>
                  <a:pt x="303" y="2212"/>
                </a:lnTo>
                <a:lnTo>
                  <a:pt x="337" y="2166"/>
                </a:lnTo>
                <a:lnTo>
                  <a:pt x="350" y="2129"/>
                </a:lnTo>
                <a:lnTo>
                  <a:pt x="362" y="2081"/>
                </a:lnTo>
                <a:lnTo>
                  <a:pt x="374" y="2046"/>
                </a:lnTo>
                <a:lnTo>
                  <a:pt x="374" y="1998"/>
                </a:lnTo>
                <a:lnTo>
                  <a:pt x="375" y="1950"/>
                </a:lnTo>
                <a:lnTo>
                  <a:pt x="376" y="1878"/>
                </a:lnTo>
                <a:lnTo>
                  <a:pt x="377" y="1830"/>
                </a:lnTo>
                <a:lnTo>
                  <a:pt x="378" y="1782"/>
                </a:lnTo>
                <a:lnTo>
                  <a:pt x="368" y="1733"/>
                </a:lnTo>
                <a:lnTo>
                  <a:pt x="357" y="1685"/>
                </a:lnTo>
                <a:lnTo>
                  <a:pt x="346" y="1649"/>
                </a:lnTo>
                <a:lnTo>
                  <a:pt x="336" y="1614"/>
                </a:lnTo>
                <a:lnTo>
                  <a:pt x="326" y="1577"/>
                </a:lnTo>
                <a:lnTo>
                  <a:pt x="303" y="1540"/>
                </a:lnTo>
                <a:lnTo>
                  <a:pt x="282" y="1504"/>
                </a:lnTo>
                <a:lnTo>
                  <a:pt x="259" y="1467"/>
                </a:lnTo>
                <a:lnTo>
                  <a:pt x="237" y="1431"/>
                </a:lnTo>
                <a:lnTo>
                  <a:pt x="216" y="1395"/>
                </a:lnTo>
                <a:lnTo>
                  <a:pt x="204" y="1358"/>
                </a:lnTo>
                <a:lnTo>
                  <a:pt x="194" y="1322"/>
                </a:lnTo>
                <a:lnTo>
                  <a:pt x="183" y="1286"/>
                </a:lnTo>
                <a:lnTo>
                  <a:pt x="172" y="1250"/>
                </a:lnTo>
                <a:lnTo>
                  <a:pt x="161" y="1213"/>
                </a:lnTo>
                <a:lnTo>
                  <a:pt x="151" y="1177"/>
                </a:lnTo>
                <a:lnTo>
                  <a:pt x="152" y="1141"/>
                </a:lnTo>
                <a:lnTo>
                  <a:pt x="152" y="1105"/>
                </a:lnTo>
                <a:lnTo>
                  <a:pt x="175" y="1070"/>
                </a:lnTo>
                <a:lnTo>
                  <a:pt x="198" y="1034"/>
                </a:lnTo>
                <a:lnTo>
                  <a:pt x="210" y="998"/>
                </a:lnTo>
                <a:lnTo>
                  <a:pt x="234" y="963"/>
                </a:lnTo>
                <a:lnTo>
                  <a:pt x="245" y="927"/>
                </a:lnTo>
                <a:lnTo>
                  <a:pt x="269" y="879"/>
                </a:lnTo>
                <a:lnTo>
                  <a:pt x="282" y="783"/>
                </a:lnTo>
                <a:lnTo>
                  <a:pt x="294" y="688"/>
                </a:lnTo>
                <a:lnTo>
                  <a:pt x="318" y="592"/>
                </a:lnTo>
                <a:lnTo>
                  <a:pt x="331" y="496"/>
                </a:lnTo>
                <a:lnTo>
                  <a:pt x="344" y="400"/>
                </a:lnTo>
                <a:lnTo>
                  <a:pt x="356" y="352"/>
                </a:lnTo>
                <a:lnTo>
                  <a:pt x="358" y="317"/>
                </a:lnTo>
                <a:lnTo>
                  <a:pt x="369" y="281"/>
                </a:lnTo>
                <a:lnTo>
                  <a:pt x="370" y="245"/>
                </a:lnTo>
                <a:lnTo>
                  <a:pt x="370" y="209"/>
                </a:lnTo>
                <a:lnTo>
                  <a:pt x="371" y="173"/>
                </a:lnTo>
                <a:lnTo>
                  <a:pt x="360" y="136"/>
                </a:lnTo>
                <a:lnTo>
                  <a:pt x="349" y="100"/>
                </a:lnTo>
                <a:lnTo>
                  <a:pt x="338" y="64"/>
                </a:lnTo>
                <a:lnTo>
                  <a:pt x="305" y="40"/>
                </a:lnTo>
                <a:lnTo>
                  <a:pt x="272" y="15"/>
                </a:lnTo>
                <a:lnTo>
                  <a:pt x="238" y="2"/>
                </a:lnTo>
                <a:lnTo>
                  <a:pt x="204" y="2"/>
                </a:lnTo>
                <a:lnTo>
                  <a:pt x="171" y="0"/>
                </a:lnTo>
                <a:lnTo>
                  <a:pt x="135" y="37"/>
                </a:lnTo>
                <a:lnTo>
                  <a:pt x="113" y="83"/>
                </a:lnTo>
                <a:lnTo>
                  <a:pt x="89" y="132"/>
                </a:lnTo>
                <a:lnTo>
                  <a:pt x="76" y="228"/>
                </a:lnTo>
                <a:lnTo>
                  <a:pt x="52" y="274"/>
                </a:lnTo>
                <a:lnTo>
                  <a:pt x="41" y="322"/>
                </a:lnTo>
                <a:lnTo>
                  <a:pt x="27" y="371"/>
                </a:lnTo>
                <a:lnTo>
                  <a:pt x="28" y="407"/>
                </a:lnTo>
                <a:lnTo>
                  <a:pt x="27" y="443"/>
                </a:lnTo>
                <a:lnTo>
                  <a:pt x="15" y="515"/>
                </a:lnTo>
                <a:lnTo>
                  <a:pt x="14" y="563"/>
                </a:lnTo>
                <a:lnTo>
                  <a:pt x="12" y="659"/>
                </a:lnTo>
                <a:lnTo>
                  <a:pt x="1" y="694"/>
                </a:lnTo>
                <a:lnTo>
                  <a:pt x="0" y="742"/>
                </a:lnTo>
                <a:lnTo>
                  <a:pt x="10" y="779"/>
                </a:lnTo>
                <a:lnTo>
                  <a:pt x="22" y="815"/>
                </a:lnTo>
                <a:lnTo>
                  <a:pt x="21" y="851"/>
                </a:lnTo>
                <a:lnTo>
                  <a:pt x="19" y="887"/>
                </a:lnTo>
                <a:lnTo>
                  <a:pt x="31" y="923"/>
                </a:lnTo>
                <a:lnTo>
                  <a:pt x="42" y="958"/>
                </a:lnTo>
                <a:lnTo>
                  <a:pt x="52" y="995"/>
                </a:lnTo>
                <a:lnTo>
                  <a:pt x="63" y="1032"/>
                </a:lnTo>
                <a:lnTo>
                  <a:pt x="85" y="1068"/>
                </a:lnTo>
                <a:lnTo>
                  <a:pt x="96" y="1104"/>
                </a:lnTo>
                <a:lnTo>
                  <a:pt x="95" y="1140"/>
                </a:lnTo>
                <a:lnTo>
                  <a:pt x="84" y="1140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22" name="Freeform 28"/>
          <p:cNvSpPr>
            <a:spLocks/>
          </p:cNvSpPr>
          <p:nvPr/>
        </p:nvSpPr>
        <p:spPr bwMode="auto">
          <a:xfrm>
            <a:off x="7831138" y="2355850"/>
            <a:ext cx="515937" cy="3606800"/>
          </a:xfrm>
          <a:custGeom>
            <a:avLst/>
            <a:gdLst>
              <a:gd name="T0" fmla="*/ 2147483647 w 325"/>
              <a:gd name="T1" fmla="*/ 2147483647 h 2272"/>
              <a:gd name="T2" fmla="*/ 2147483647 w 325"/>
              <a:gd name="T3" fmla="*/ 2147483647 h 2272"/>
              <a:gd name="T4" fmla="*/ 2147483647 w 325"/>
              <a:gd name="T5" fmla="*/ 2147483647 h 2272"/>
              <a:gd name="T6" fmla="*/ 2147483647 w 325"/>
              <a:gd name="T7" fmla="*/ 2147483647 h 2272"/>
              <a:gd name="T8" fmla="*/ 2147483647 w 325"/>
              <a:gd name="T9" fmla="*/ 2147483647 h 2272"/>
              <a:gd name="T10" fmla="*/ 2147483647 w 325"/>
              <a:gd name="T11" fmla="*/ 2147483647 h 2272"/>
              <a:gd name="T12" fmla="*/ 2147483647 w 325"/>
              <a:gd name="T13" fmla="*/ 2147483647 h 2272"/>
              <a:gd name="T14" fmla="*/ 2147483647 w 325"/>
              <a:gd name="T15" fmla="*/ 2147483647 h 2272"/>
              <a:gd name="T16" fmla="*/ 2147483647 w 325"/>
              <a:gd name="T17" fmla="*/ 2147483647 h 2272"/>
              <a:gd name="T18" fmla="*/ 2147483647 w 325"/>
              <a:gd name="T19" fmla="*/ 2147483647 h 2272"/>
              <a:gd name="T20" fmla="*/ 2147483647 w 325"/>
              <a:gd name="T21" fmla="*/ 2147483647 h 2272"/>
              <a:gd name="T22" fmla="*/ 2147483647 w 325"/>
              <a:gd name="T23" fmla="*/ 2147483647 h 2272"/>
              <a:gd name="T24" fmla="*/ 2147483647 w 325"/>
              <a:gd name="T25" fmla="*/ 2147483647 h 2272"/>
              <a:gd name="T26" fmla="*/ 2147483647 w 325"/>
              <a:gd name="T27" fmla="*/ 2147483647 h 2272"/>
              <a:gd name="T28" fmla="*/ 2147483647 w 325"/>
              <a:gd name="T29" fmla="*/ 2147483647 h 2272"/>
              <a:gd name="T30" fmla="*/ 2147483647 w 325"/>
              <a:gd name="T31" fmla="*/ 2147483647 h 2272"/>
              <a:gd name="T32" fmla="*/ 2147483647 w 325"/>
              <a:gd name="T33" fmla="*/ 2147483647 h 2272"/>
              <a:gd name="T34" fmla="*/ 2147483647 w 325"/>
              <a:gd name="T35" fmla="*/ 2147483647 h 2272"/>
              <a:gd name="T36" fmla="*/ 2147483647 w 325"/>
              <a:gd name="T37" fmla="*/ 2147483647 h 2272"/>
              <a:gd name="T38" fmla="*/ 2147483647 w 325"/>
              <a:gd name="T39" fmla="*/ 2147483647 h 2272"/>
              <a:gd name="T40" fmla="*/ 2147483647 w 325"/>
              <a:gd name="T41" fmla="*/ 2147483647 h 2272"/>
              <a:gd name="T42" fmla="*/ 2147483647 w 325"/>
              <a:gd name="T43" fmla="*/ 2147483647 h 2272"/>
              <a:gd name="T44" fmla="*/ 2147483647 w 325"/>
              <a:gd name="T45" fmla="*/ 2147483647 h 2272"/>
              <a:gd name="T46" fmla="*/ 2147483647 w 325"/>
              <a:gd name="T47" fmla="*/ 2147483647 h 2272"/>
              <a:gd name="T48" fmla="*/ 2147483647 w 325"/>
              <a:gd name="T49" fmla="*/ 2147483647 h 2272"/>
              <a:gd name="T50" fmla="*/ 2147483647 w 325"/>
              <a:gd name="T51" fmla="*/ 2147483647 h 2272"/>
              <a:gd name="T52" fmla="*/ 2147483647 w 325"/>
              <a:gd name="T53" fmla="*/ 2147483647 h 2272"/>
              <a:gd name="T54" fmla="*/ 2147483647 w 325"/>
              <a:gd name="T55" fmla="*/ 2147483647 h 2272"/>
              <a:gd name="T56" fmla="*/ 2147483647 w 325"/>
              <a:gd name="T57" fmla="*/ 2147483647 h 2272"/>
              <a:gd name="T58" fmla="*/ 2147483647 w 325"/>
              <a:gd name="T59" fmla="*/ 2147483647 h 2272"/>
              <a:gd name="T60" fmla="*/ 2147483647 w 325"/>
              <a:gd name="T61" fmla="*/ 2147483647 h 2272"/>
              <a:gd name="T62" fmla="*/ 2147483647 w 325"/>
              <a:gd name="T63" fmla="*/ 2147483647 h 2272"/>
              <a:gd name="T64" fmla="*/ 2147483647 w 325"/>
              <a:gd name="T65" fmla="*/ 2147483647 h 2272"/>
              <a:gd name="T66" fmla="*/ 2147483647 w 325"/>
              <a:gd name="T67" fmla="*/ 2147483647 h 2272"/>
              <a:gd name="T68" fmla="*/ 2147483647 w 325"/>
              <a:gd name="T69" fmla="*/ 2147483647 h 2272"/>
              <a:gd name="T70" fmla="*/ 2147483647 w 325"/>
              <a:gd name="T71" fmla="*/ 2147483647 h 2272"/>
              <a:gd name="T72" fmla="*/ 2147483647 w 325"/>
              <a:gd name="T73" fmla="*/ 2147483647 h 2272"/>
              <a:gd name="T74" fmla="*/ 2147483647 w 325"/>
              <a:gd name="T75" fmla="*/ 2147483647 h 2272"/>
              <a:gd name="T76" fmla="*/ 2147483647 w 325"/>
              <a:gd name="T77" fmla="*/ 2147483647 h 2272"/>
              <a:gd name="T78" fmla="*/ 2147483647 w 325"/>
              <a:gd name="T79" fmla="*/ 2147483647 h 2272"/>
              <a:gd name="T80" fmla="*/ 2147483647 w 325"/>
              <a:gd name="T81" fmla="*/ 2147483647 h 2272"/>
              <a:gd name="T82" fmla="*/ 2147483647 w 325"/>
              <a:gd name="T83" fmla="*/ 2147483647 h 2272"/>
              <a:gd name="T84" fmla="*/ 2147483647 w 325"/>
              <a:gd name="T85" fmla="*/ 2147483647 h 22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5"/>
              <a:gd name="T130" fmla="*/ 0 h 2272"/>
              <a:gd name="T131" fmla="*/ 325 w 325"/>
              <a:gd name="T132" fmla="*/ 2272 h 227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5" h="2272">
                <a:moveTo>
                  <a:pt x="322" y="1196"/>
                </a:moveTo>
                <a:lnTo>
                  <a:pt x="309" y="1232"/>
                </a:lnTo>
                <a:lnTo>
                  <a:pt x="308" y="1268"/>
                </a:lnTo>
                <a:lnTo>
                  <a:pt x="307" y="1304"/>
                </a:lnTo>
                <a:lnTo>
                  <a:pt x="307" y="1340"/>
                </a:lnTo>
                <a:lnTo>
                  <a:pt x="305" y="1376"/>
                </a:lnTo>
                <a:lnTo>
                  <a:pt x="303" y="1413"/>
                </a:lnTo>
                <a:lnTo>
                  <a:pt x="303" y="1449"/>
                </a:lnTo>
                <a:lnTo>
                  <a:pt x="301" y="1485"/>
                </a:lnTo>
                <a:lnTo>
                  <a:pt x="299" y="1521"/>
                </a:lnTo>
                <a:lnTo>
                  <a:pt x="297" y="1557"/>
                </a:lnTo>
                <a:lnTo>
                  <a:pt x="296" y="1592"/>
                </a:lnTo>
                <a:lnTo>
                  <a:pt x="296" y="1628"/>
                </a:lnTo>
                <a:lnTo>
                  <a:pt x="294" y="1664"/>
                </a:lnTo>
                <a:lnTo>
                  <a:pt x="292" y="1700"/>
                </a:lnTo>
                <a:lnTo>
                  <a:pt x="292" y="1736"/>
                </a:lnTo>
                <a:lnTo>
                  <a:pt x="290" y="1772"/>
                </a:lnTo>
                <a:lnTo>
                  <a:pt x="289" y="1808"/>
                </a:lnTo>
                <a:lnTo>
                  <a:pt x="288" y="1856"/>
                </a:lnTo>
                <a:lnTo>
                  <a:pt x="287" y="1892"/>
                </a:lnTo>
                <a:lnTo>
                  <a:pt x="295" y="1929"/>
                </a:lnTo>
                <a:lnTo>
                  <a:pt x="294" y="1964"/>
                </a:lnTo>
                <a:lnTo>
                  <a:pt x="294" y="2000"/>
                </a:lnTo>
                <a:lnTo>
                  <a:pt x="281" y="2035"/>
                </a:lnTo>
                <a:lnTo>
                  <a:pt x="268" y="2070"/>
                </a:lnTo>
                <a:lnTo>
                  <a:pt x="255" y="2106"/>
                </a:lnTo>
                <a:lnTo>
                  <a:pt x="245" y="2142"/>
                </a:lnTo>
                <a:lnTo>
                  <a:pt x="231" y="2178"/>
                </a:lnTo>
                <a:lnTo>
                  <a:pt x="217" y="2213"/>
                </a:lnTo>
                <a:lnTo>
                  <a:pt x="194" y="2249"/>
                </a:lnTo>
                <a:lnTo>
                  <a:pt x="159" y="2271"/>
                </a:lnTo>
                <a:lnTo>
                  <a:pt x="125" y="2270"/>
                </a:lnTo>
                <a:lnTo>
                  <a:pt x="93" y="2256"/>
                </a:lnTo>
                <a:lnTo>
                  <a:pt x="71" y="2220"/>
                </a:lnTo>
                <a:lnTo>
                  <a:pt x="61" y="2184"/>
                </a:lnTo>
                <a:lnTo>
                  <a:pt x="40" y="2146"/>
                </a:lnTo>
                <a:lnTo>
                  <a:pt x="19" y="2111"/>
                </a:lnTo>
                <a:lnTo>
                  <a:pt x="8" y="2074"/>
                </a:lnTo>
                <a:lnTo>
                  <a:pt x="9" y="2038"/>
                </a:lnTo>
                <a:lnTo>
                  <a:pt x="0" y="2001"/>
                </a:lnTo>
                <a:lnTo>
                  <a:pt x="0" y="1965"/>
                </a:lnTo>
                <a:lnTo>
                  <a:pt x="2" y="1930"/>
                </a:lnTo>
                <a:lnTo>
                  <a:pt x="4" y="1894"/>
                </a:lnTo>
                <a:lnTo>
                  <a:pt x="5" y="1858"/>
                </a:lnTo>
                <a:lnTo>
                  <a:pt x="6" y="1822"/>
                </a:lnTo>
                <a:lnTo>
                  <a:pt x="8" y="1786"/>
                </a:lnTo>
                <a:lnTo>
                  <a:pt x="10" y="1750"/>
                </a:lnTo>
                <a:lnTo>
                  <a:pt x="10" y="1714"/>
                </a:lnTo>
                <a:lnTo>
                  <a:pt x="21" y="1679"/>
                </a:lnTo>
                <a:lnTo>
                  <a:pt x="23" y="1642"/>
                </a:lnTo>
                <a:lnTo>
                  <a:pt x="37" y="1595"/>
                </a:lnTo>
                <a:lnTo>
                  <a:pt x="38" y="1559"/>
                </a:lnTo>
                <a:lnTo>
                  <a:pt x="51" y="1523"/>
                </a:lnTo>
                <a:lnTo>
                  <a:pt x="63" y="1488"/>
                </a:lnTo>
                <a:lnTo>
                  <a:pt x="75" y="1451"/>
                </a:lnTo>
                <a:lnTo>
                  <a:pt x="77" y="1415"/>
                </a:lnTo>
                <a:lnTo>
                  <a:pt x="89" y="1380"/>
                </a:lnTo>
                <a:lnTo>
                  <a:pt x="113" y="1345"/>
                </a:lnTo>
                <a:lnTo>
                  <a:pt x="138" y="1309"/>
                </a:lnTo>
                <a:lnTo>
                  <a:pt x="161" y="1275"/>
                </a:lnTo>
                <a:lnTo>
                  <a:pt x="185" y="1240"/>
                </a:lnTo>
                <a:lnTo>
                  <a:pt x="209" y="1204"/>
                </a:lnTo>
                <a:lnTo>
                  <a:pt x="221" y="1169"/>
                </a:lnTo>
                <a:lnTo>
                  <a:pt x="234" y="1133"/>
                </a:lnTo>
                <a:lnTo>
                  <a:pt x="235" y="1097"/>
                </a:lnTo>
                <a:lnTo>
                  <a:pt x="226" y="1061"/>
                </a:lnTo>
                <a:lnTo>
                  <a:pt x="192" y="1023"/>
                </a:lnTo>
                <a:lnTo>
                  <a:pt x="160" y="987"/>
                </a:lnTo>
                <a:lnTo>
                  <a:pt x="150" y="949"/>
                </a:lnTo>
                <a:lnTo>
                  <a:pt x="128" y="900"/>
                </a:lnTo>
                <a:lnTo>
                  <a:pt x="119" y="865"/>
                </a:lnTo>
                <a:lnTo>
                  <a:pt x="110" y="829"/>
                </a:lnTo>
                <a:lnTo>
                  <a:pt x="99" y="791"/>
                </a:lnTo>
                <a:lnTo>
                  <a:pt x="89" y="755"/>
                </a:lnTo>
                <a:lnTo>
                  <a:pt x="79" y="719"/>
                </a:lnTo>
                <a:lnTo>
                  <a:pt x="69" y="682"/>
                </a:lnTo>
                <a:lnTo>
                  <a:pt x="58" y="647"/>
                </a:lnTo>
                <a:lnTo>
                  <a:pt x="60" y="611"/>
                </a:lnTo>
                <a:lnTo>
                  <a:pt x="50" y="574"/>
                </a:lnTo>
                <a:lnTo>
                  <a:pt x="51" y="538"/>
                </a:lnTo>
                <a:lnTo>
                  <a:pt x="42" y="501"/>
                </a:lnTo>
                <a:lnTo>
                  <a:pt x="42" y="465"/>
                </a:lnTo>
                <a:lnTo>
                  <a:pt x="44" y="429"/>
                </a:lnTo>
                <a:lnTo>
                  <a:pt x="45" y="393"/>
                </a:lnTo>
                <a:lnTo>
                  <a:pt x="45" y="357"/>
                </a:lnTo>
                <a:lnTo>
                  <a:pt x="48" y="310"/>
                </a:lnTo>
                <a:lnTo>
                  <a:pt x="49" y="274"/>
                </a:lnTo>
                <a:lnTo>
                  <a:pt x="51" y="238"/>
                </a:lnTo>
                <a:lnTo>
                  <a:pt x="53" y="202"/>
                </a:lnTo>
                <a:lnTo>
                  <a:pt x="54" y="166"/>
                </a:lnTo>
                <a:lnTo>
                  <a:pt x="54" y="130"/>
                </a:lnTo>
                <a:lnTo>
                  <a:pt x="67" y="94"/>
                </a:lnTo>
                <a:lnTo>
                  <a:pt x="70" y="58"/>
                </a:lnTo>
                <a:lnTo>
                  <a:pt x="93" y="24"/>
                </a:lnTo>
                <a:lnTo>
                  <a:pt x="127" y="0"/>
                </a:lnTo>
                <a:lnTo>
                  <a:pt x="162" y="2"/>
                </a:lnTo>
                <a:lnTo>
                  <a:pt x="195" y="3"/>
                </a:lnTo>
                <a:lnTo>
                  <a:pt x="230" y="3"/>
                </a:lnTo>
                <a:lnTo>
                  <a:pt x="249" y="41"/>
                </a:lnTo>
                <a:lnTo>
                  <a:pt x="272" y="78"/>
                </a:lnTo>
                <a:lnTo>
                  <a:pt x="282" y="113"/>
                </a:lnTo>
                <a:lnTo>
                  <a:pt x="291" y="150"/>
                </a:lnTo>
                <a:lnTo>
                  <a:pt x="302" y="187"/>
                </a:lnTo>
                <a:lnTo>
                  <a:pt x="311" y="223"/>
                </a:lnTo>
                <a:lnTo>
                  <a:pt x="310" y="259"/>
                </a:lnTo>
                <a:lnTo>
                  <a:pt x="308" y="295"/>
                </a:lnTo>
                <a:lnTo>
                  <a:pt x="307" y="330"/>
                </a:lnTo>
                <a:lnTo>
                  <a:pt x="307" y="366"/>
                </a:lnTo>
                <a:lnTo>
                  <a:pt x="306" y="402"/>
                </a:lnTo>
                <a:lnTo>
                  <a:pt x="303" y="438"/>
                </a:lnTo>
                <a:lnTo>
                  <a:pt x="303" y="474"/>
                </a:lnTo>
                <a:lnTo>
                  <a:pt x="301" y="510"/>
                </a:lnTo>
                <a:lnTo>
                  <a:pt x="289" y="547"/>
                </a:lnTo>
                <a:lnTo>
                  <a:pt x="287" y="583"/>
                </a:lnTo>
                <a:lnTo>
                  <a:pt x="286" y="619"/>
                </a:lnTo>
                <a:lnTo>
                  <a:pt x="284" y="654"/>
                </a:lnTo>
                <a:lnTo>
                  <a:pt x="283" y="690"/>
                </a:lnTo>
                <a:lnTo>
                  <a:pt x="281" y="726"/>
                </a:lnTo>
                <a:lnTo>
                  <a:pt x="281" y="762"/>
                </a:lnTo>
                <a:lnTo>
                  <a:pt x="279" y="798"/>
                </a:lnTo>
                <a:lnTo>
                  <a:pt x="279" y="834"/>
                </a:lnTo>
                <a:lnTo>
                  <a:pt x="277" y="870"/>
                </a:lnTo>
                <a:lnTo>
                  <a:pt x="276" y="906"/>
                </a:lnTo>
                <a:lnTo>
                  <a:pt x="275" y="942"/>
                </a:lnTo>
                <a:lnTo>
                  <a:pt x="274" y="978"/>
                </a:lnTo>
                <a:lnTo>
                  <a:pt x="272" y="1014"/>
                </a:lnTo>
                <a:lnTo>
                  <a:pt x="272" y="1050"/>
                </a:lnTo>
                <a:lnTo>
                  <a:pt x="303" y="1074"/>
                </a:lnTo>
                <a:lnTo>
                  <a:pt x="314" y="1112"/>
                </a:lnTo>
                <a:lnTo>
                  <a:pt x="324" y="1148"/>
                </a:lnTo>
                <a:lnTo>
                  <a:pt x="322" y="1196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23" name="Oval 29"/>
          <p:cNvSpPr>
            <a:spLocks noChangeArrowheads="1"/>
          </p:cNvSpPr>
          <p:nvPr/>
        </p:nvSpPr>
        <p:spPr bwMode="auto">
          <a:xfrm rot="60000">
            <a:off x="8166100" y="3897313"/>
            <a:ext cx="454025" cy="533400"/>
          </a:xfrm>
          <a:prstGeom prst="ellipse">
            <a:avLst/>
          </a:prstGeom>
          <a:solidFill>
            <a:srgbClr val="D9319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4" name="Line 30"/>
          <p:cNvSpPr>
            <a:spLocks noChangeShapeType="1"/>
          </p:cNvSpPr>
          <p:nvPr/>
        </p:nvSpPr>
        <p:spPr bwMode="auto">
          <a:xfrm>
            <a:off x="5727700" y="4114800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5" name="Freeform 31"/>
          <p:cNvSpPr>
            <a:spLocks/>
          </p:cNvSpPr>
          <p:nvPr/>
        </p:nvSpPr>
        <p:spPr bwMode="auto">
          <a:xfrm>
            <a:off x="7277100" y="4705350"/>
            <a:ext cx="611188" cy="1239838"/>
          </a:xfrm>
          <a:custGeom>
            <a:avLst/>
            <a:gdLst>
              <a:gd name="T0" fmla="*/ 2147483647 w 385"/>
              <a:gd name="T1" fmla="*/ 2147483647 h 781"/>
              <a:gd name="T2" fmla="*/ 2147483647 w 385"/>
              <a:gd name="T3" fmla="*/ 0 h 781"/>
              <a:gd name="T4" fmla="*/ 2147483647 w 385"/>
              <a:gd name="T5" fmla="*/ 0 h 781"/>
              <a:gd name="T6" fmla="*/ 2147483647 w 385"/>
              <a:gd name="T7" fmla="*/ 0 h 781"/>
              <a:gd name="T8" fmla="*/ 2147483647 w 385"/>
              <a:gd name="T9" fmla="*/ 0 h 781"/>
              <a:gd name="T10" fmla="*/ 2147483647 w 385"/>
              <a:gd name="T11" fmla="*/ 0 h 781"/>
              <a:gd name="T12" fmla="*/ 2147483647 w 385"/>
              <a:gd name="T13" fmla="*/ 0 h 781"/>
              <a:gd name="T14" fmla="*/ 2147483647 w 385"/>
              <a:gd name="T15" fmla="*/ 0 h 781"/>
              <a:gd name="T16" fmla="*/ 2147483647 w 385"/>
              <a:gd name="T17" fmla="*/ 2147483647 h 781"/>
              <a:gd name="T18" fmla="*/ 2147483647 w 385"/>
              <a:gd name="T19" fmla="*/ 2147483647 h 781"/>
              <a:gd name="T20" fmla="*/ 2147483647 w 385"/>
              <a:gd name="T21" fmla="*/ 2147483647 h 781"/>
              <a:gd name="T22" fmla="*/ 2147483647 w 385"/>
              <a:gd name="T23" fmla="*/ 2147483647 h 781"/>
              <a:gd name="T24" fmla="*/ 2147483647 w 385"/>
              <a:gd name="T25" fmla="*/ 2147483647 h 781"/>
              <a:gd name="T26" fmla="*/ 2147483647 w 385"/>
              <a:gd name="T27" fmla="*/ 2147483647 h 781"/>
              <a:gd name="T28" fmla="*/ 2147483647 w 385"/>
              <a:gd name="T29" fmla="*/ 2147483647 h 781"/>
              <a:gd name="T30" fmla="*/ 2147483647 w 385"/>
              <a:gd name="T31" fmla="*/ 2147483647 h 781"/>
              <a:gd name="T32" fmla="*/ 2147483647 w 385"/>
              <a:gd name="T33" fmla="*/ 2147483647 h 781"/>
              <a:gd name="T34" fmla="*/ 2147483647 w 385"/>
              <a:gd name="T35" fmla="*/ 2147483647 h 781"/>
              <a:gd name="T36" fmla="*/ 2147483647 w 385"/>
              <a:gd name="T37" fmla="*/ 2147483647 h 781"/>
              <a:gd name="T38" fmla="*/ 2147483647 w 385"/>
              <a:gd name="T39" fmla="*/ 2147483647 h 781"/>
              <a:gd name="T40" fmla="*/ 2147483647 w 385"/>
              <a:gd name="T41" fmla="*/ 2147483647 h 781"/>
              <a:gd name="T42" fmla="*/ 2147483647 w 385"/>
              <a:gd name="T43" fmla="*/ 2147483647 h 781"/>
              <a:gd name="T44" fmla="*/ 2147483647 w 385"/>
              <a:gd name="T45" fmla="*/ 2147483647 h 781"/>
              <a:gd name="T46" fmla="*/ 2147483647 w 385"/>
              <a:gd name="T47" fmla="*/ 2147483647 h 781"/>
              <a:gd name="T48" fmla="*/ 2147483647 w 385"/>
              <a:gd name="T49" fmla="*/ 2147483647 h 781"/>
              <a:gd name="T50" fmla="*/ 2147483647 w 385"/>
              <a:gd name="T51" fmla="*/ 2147483647 h 781"/>
              <a:gd name="T52" fmla="*/ 2147483647 w 385"/>
              <a:gd name="T53" fmla="*/ 2147483647 h 781"/>
              <a:gd name="T54" fmla="*/ 2147483647 w 385"/>
              <a:gd name="T55" fmla="*/ 2147483647 h 781"/>
              <a:gd name="T56" fmla="*/ 2147483647 w 385"/>
              <a:gd name="T57" fmla="*/ 2147483647 h 781"/>
              <a:gd name="T58" fmla="*/ 2147483647 w 385"/>
              <a:gd name="T59" fmla="*/ 2147483647 h 781"/>
              <a:gd name="T60" fmla="*/ 2147483647 w 385"/>
              <a:gd name="T61" fmla="*/ 2147483647 h 781"/>
              <a:gd name="T62" fmla="*/ 2147483647 w 385"/>
              <a:gd name="T63" fmla="*/ 2147483647 h 781"/>
              <a:gd name="T64" fmla="*/ 2147483647 w 385"/>
              <a:gd name="T65" fmla="*/ 2147483647 h 781"/>
              <a:gd name="T66" fmla="*/ 2147483647 w 385"/>
              <a:gd name="T67" fmla="*/ 2147483647 h 781"/>
              <a:gd name="T68" fmla="*/ 2147483647 w 385"/>
              <a:gd name="T69" fmla="*/ 2147483647 h 781"/>
              <a:gd name="T70" fmla="*/ 2147483647 w 385"/>
              <a:gd name="T71" fmla="*/ 2147483647 h 781"/>
              <a:gd name="T72" fmla="*/ 2147483647 w 385"/>
              <a:gd name="T73" fmla="*/ 2147483647 h 781"/>
              <a:gd name="T74" fmla="*/ 2147483647 w 385"/>
              <a:gd name="T75" fmla="*/ 2147483647 h 781"/>
              <a:gd name="T76" fmla="*/ 2147483647 w 385"/>
              <a:gd name="T77" fmla="*/ 2147483647 h 781"/>
              <a:gd name="T78" fmla="*/ 2147483647 w 385"/>
              <a:gd name="T79" fmla="*/ 2147483647 h 781"/>
              <a:gd name="T80" fmla="*/ 2147483647 w 385"/>
              <a:gd name="T81" fmla="*/ 2147483647 h 781"/>
              <a:gd name="T82" fmla="*/ 0 w 385"/>
              <a:gd name="T83" fmla="*/ 2147483647 h 781"/>
              <a:gd name="T84" fmla="*/ 0 w 385"/>
              <a:gd name="T85" fmla="*/ 2147483647 h 781"/>
              <a:gd name="T86" fmla="*/ 0 w 385"/>
              <a:gd name="T87" fmla="*/ 2147483647 h 781"/>
              <a:gd name="T88" fmla="*/ 0 w 385"/>
              <a:gd name="T89" fmla="*/ 2147483647 h 781"/>
              <a:gd name="T90" fmla="*/ 0 w 385"/>
              <a:gd name="T91" fmla="*/ 2147483647 h 781"/>
              <a:gd name="T92" fmla="*/ 0 w 385"/>
              <a:gd name="T93" fmla="*/ 2147483647 h 781"/>
              <a:gd name="T94" fmla="*/ 0 w 385"/>
              <a:gd name="T95" fmla="*/ 2147483647 h 781"/>
              <a:gd name="T96" fmla="*/ 0 w 385"/>
              <a:gd name="T97" fmla="*/ 2147483647 h 781"/>
              <a:gd name="T98" fmla="*/ 0 w 385"/>
              <a:gd name="T99" fmla="*/ 2147483647 h 781"/>
              <a:gd name="T100" fmla="*/ 0 w 385"/>
              <a:gd name="T101" fmla="*/ 2147483647 h 781"/>
              <a:gd name="T102" fmla="*/ 0 w 385"/>
              <a:gd name="T103" fmla="*/ 2147483647 h 781"/>
              <a:gd name="T104" fmla="*/ 0 w 385"/>
              <a:gd name="T105" fmla="*/ 2147483647 h 781"/>
              <a:gd name="T106" fmla="*/ 0 w 385"/>
              <a:gd name="T107" fmla="*/ 2147483647 h 781"/>
              <a:gd name="T108" fmla="*/ 2147483647 w 385"/>
              <a:gd name="T109" fmla="*/ 2147483647 h 781"/>
              <a:gd name="T110" fmla="*/ 2147483647 w 385"/>
              <a:gd name="T111" fmla="*/ 2147483647 h 7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5"/>
              <a:gd name="T169" fmla="*/ 0 h 781"/>
              <a:gd name="T170" fmla="*/ 385 w 385"/>
              <a:gd name="T171" fmla="*/ 781 h 7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5" h="781">
                <a:moveTo>
                  <a:pt x="24" y="12"/>
                </a:moveTo>
                <a:lnTo>
                  <a:pt x="60" y="0"/>
                </a:lnTo>
                <a:lnTo>
                  <a:pt x="96" y="0"/>
                </a:lnTo>
                <a:lnTo>
                  <a:pt x="132" y="0"/>
                </a:lnTo>
                <a:lnTo>
                  <a:pt x="168" y="0"/>
                </a:lnTo>
                <a:lnTo>
                  <a:pt x="204" y="0"/>
                </a:lnTo>
                <a:lnTo>
                  <a:pt x="240" y="0"/>
                </a:lnTo>
                <a:lnTo>
                  <a:pt x="276" y="0"/>
                </a:lnTo>
                <a:lnTo>
                  <a:pt x="300" y="36"/>
                </a:lnTo>
                <a:lnTo>
                  <a:pt x="312" y="72"/>
                </a:lnTo>
                <a:lnTo>
                  <a:pt x="324" y="108"/>
                </a:lnTo>
                <a:lnTo>
                  <a:pt x="360" y="132"/>
                </a:lnTo>
                <a:lnTo>
                  <a:pt x="360" y="168"/>
                </a:lnTo>
                <a:lnTo>
                  <a:pt x="372" y="204"/>
                </a:lnTo>
                <a:lnTo>
                  <a:pt x="372" y="240"/>
                </a:lnTo>
                <a:lnTo>
                  <a:pt x="372" y="276"/>
                </a:lnTo>
                <a:lnTo>
                  <a:pt x="372" y="312"/>
                </a:lnTo>
                <a:lnTo>
                  <a:pt x="372" y="348"/>
                </a:lnTo>
                <a:lnTo>
                  <a:pt x="372" y="384"/>
                </a:lnTo>
                <a:lnTo>
                  <a:pt x="372" y="420"/>
                </a:lnTo>
                <a:lnTo>
                  <a:pt x="372" y="456"/>
                </a:lnTo>
                <a:lnTo>
                  <a:pt x="372" y="492"/>
                </a:lnTo>
                <a:lnTo>
                  <a:pt x="372" y="528"/>
                </a:lnTo>
                <a:lnTo>
                  <a:pt x="372" y="564"/>
                </a:lnTo>
                <a:lnTo>
                  <a:pt x="384" y="600"/>
                </a:lnTo>
                <a:lnTo>
                  <a:pt x="360" y="636"/>
                </a:lnTo>
                <a:lnTo>
                  <a:pt x="324" y="648"/>
                </a:lnTo>
                <a:lnTo>
                  <a:pt x="300" y="684"/>
                </a:lnTo>
                <a:lnTo>
                  <a:pt x="276" y="720"/>
                </a:lnTo>
                <a:lnTo>
                  <a:pt x="264" y="756"/>
                </a:lnTo>
                <a:lnTo>
                  <a:pt x="228" y="768"/>
                </a:lnTo>
                <a:lnTo>
                  <a:pt x="192" y="780"/>
                </a:lnTo>
                <a:lnTo>
                  <a:pt x="156" y="780"/>
                </a:lnTo>
                <a:lnTo>
                  <a:pt x="120" y="768"/>
                </a:lnTo>
                <a:lnTo>
                  <a:pt x="108" y="732"/>
                </a:lnTo>
                <a:lnTo>
                  <a:pt x="84" y="696"/>
                </a:lnTo>
                <a:lnTo>
                  <a:pt x="72" y="660"/>
                </a:lnTo>
                <a:lnTo>
                  <a:pt x="60" y="624"/>
                </a:lnTo>
                <a:lnTo>
                  <a:pt x="36" y="588"/>
                </a:lnTo>
                <a:lnTo>
                  <a:pt x="24" y="552"/>
                </a:lnTo>
                <a:lnTo>
                  <a:pt x="12" y="516"/>
                </a:lnTo>
                <a:lnTo>
                  <a:pt x="0" y="480"/>
                </a:lnTo>
                <a:lnTo>
                  <a:pt x="0" y="444"/>
                </a:lnTo>
                <a:lnTo>
                  <a:pt x="0" y="408"/>
                </a:lnTo>
                <a:lnTo>
                  <a:pt x="0" y="372"/>
                </a:lnTo>
                <a:lnTo>
                  <a:pt x="0" y="336"/>
                </a:lnTo>
                <a:lnTo>
                  <a:pt x="0" y="300"/>
                </a:lnTo>
                <a:lnTo>
                  <a:pt x="0" y="264"/>
                </a:lnTo>
                <a:lnTo>
                  <a:pt x="0" y="228"/>
                </a:lnTo>
                <a:lnTo>
                  <a:pt x="0" y="192"/>
                </a:lnTo>
                <a:lnTo>
                  <a:pt x="0" y="156"/>
                </a:lnTo>
                <a:lnTo>
                  <a:pt x="0" y="120"/>
                </a:lnTo>
                <a:lnTo>
                  <a:pt x="0" y="84"/>
                </a:lnTo>
                <a:lnTo>
                  <a:pt x="0" y="48"/>
                </a:lnTo>
                <a:lnTo>
                  <a:pt x="24" y="12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26" name="Freeform 32"/>
          <p:cNvSpPr>
            <a:spLocks/>
          </p:cNvSpPr>
          <p:nvPr/>
        </p:nvSpPr>
        <p:spPr bwMode="auto">
          <a:xfrm>
            <a:off x="7810500" y="4724400"/>
            <a:ext cx="554038" cy="1258888"/>
          </a:xfrm>
          <a:custGeom>
            <a:avLst/>
            <a:gdLst>
              <a:gd name="T0" fmla="*/ 2147483647 w 349"/>
              <a:gd name="T1" fmla="*/ 0 h 793"/>
              <a:gd name="T2" fmla="*/ 2147483647 w 349"/>
              <a:gd name="T3" fmla="*/ 0 h 793"/>
              <a:gd name="T4" fmla="*/ 2147483647 w 349"/>
              <a:gd name="T5" fmla="*/ 0 h 793"/>
              <a:gd name="T6" fmla="*/ 2147483647 w 349"/>
              <a:gd name="T7" fmla="*/ 0 h 793"/>
              <a:gd name="T8" fmla="*/ 2147483647 w 349"/>
              <a:gd name="T9" fmla="*/ 0 h 793"/>
              <a:gd name="T10" fmla="*/ 2147483647 w 349"/>
              <a:gd name="T11" fmla="*/ 0 h 793"/>
              <a:gd name="T12" fmla="*/ 2147483647 w 349"/>
              <a:gd name="T13" fmla="*/ 0 h 793"/>
              <a:gd name="T14" fmla="*/ 2147483647 w 349"/>
              <a:gd name="T15" fmla="*/ 0 h 793"/>
              <a:gd name="T16" fmla="*/ 2147483647 w 349"/>
              <a:gd name="T17" fmla="*/ 2147483647 h 793"/>
              <a:gd name="T18" fmla="*/ 2147483647 w 349"/>
              <a:gd name="T19" fmla="*/ 2147483647 h 793"/>
              <a:gd name="T20" fmla="*/ 2147483647 w 349"/>
              <a:gd name="T21" fmla="*/ 2147483647 h 793"/>
              <a:gd name="T22" fmla="*/ 2147483647 w 349"/>
              <a:gd name="T23" fmla="*/ 2147483647 h 793"/>
              <a:gd name="T24" fmla="*/ 0 w 349"/>
              <a:gd name="T25" fmla="*/ 2147483647 h 793"/>
              <a:gd name="T26" fmla="*/ 0 w 349"/>
              <a:gd name="T27" fmla="*/ 2147483647 h 793"/>
              <a:gd name="T28" fmla="*/ 0 w 349"/>
              <a:gd name="T29" fmla="*/ 2147483647 h 793"/>
              <a:gd name="T30" fmla="*/ 0 w 349"/>
              <a:gd name="T31" fmla="*/ 2147483647 h 793"/>
              <a:gd name="T32" fmla="*/ 0 w 349"/>
              <a:gd name="T33" fmla="*/ 2147483647 h 793"/>
              <a:gd name="T34" fmla="*/ 0 w 349"/>
              <a:gd name="T35" fmla="*/ 2147483647 h 793"/>
              <a:gd name="T36" fmla="*/ 0 w 349"/>
              <a:gd name="T37" fmla="*/ 2147483647 h 793"/>
              <a:gd name="T38" fmla="*/ 0 w 349"/>
              <a:gd name="T39" fmla="*/ 2147483647 h 793"/>
              <a:gd name="T40" fmla="*/ 0 w 349"/>
              <a:gd name="T41" fmla="*/ 2147483647 h 793"/>
              <a:gd name="T42" fmla="*/ 0 w 349"/>
              <a:gd name="T43" fmla="*/ 2147483647 h 793"/>
              <a:gd name="T44" fmla="*/ 0 w 349"/>
              <a:gd name="T45" fmla="*/ 2147483647 h 793"/>
              <a:gd name="T46" fmla="*/ 2147483647 w 349"/>
              <a:gd name="T47" fmla="*/ 2147483647 h 793"/>
              <a:gd name="T48" fmla="*/ 2147483647 w 349"/>
              <a:gd name="T49" fmla="*/ 2147483647 h 793"/>
              <a:gd name="T50" fmla="*/ 2147483647 w 349"/>
              <a:gd name="T51" fmla="*/ 2147483647 h 793"/>
              <a:gd name="T52" fmla="*/ 2147483647 w 349"/>
              <a:gd name="T53" fmla="*/ 2147483647 h 793"/>
              <a:gd name="T54" fmla="*/ 2147483647 w 349"/>
              <a:gd name="T55" fmla="*/ 2147483647 h 793"/>
              <a:gd name="T56" fmla="*/ 2147483647 w 349"/>
              <a:gd name="T57" fmla="*/ 2147483647 h 793"/>
              <a:gd name="T58" fmla="*/ 2147483647 w 349"/>
              <a:gd name="T59" fmla="*/ 2147483647 h 793"/>
              <a:gd name="T60" fmla="*/ 2147483647 w 349"/>
              <a:gd name="T61" fmla="*/ 2147483647 h 793"/>
              <a:gd name="T62" fmla="*/ 2147483647 w 349"/>
              <a:gd name="T63" fmla="*/ 2147483647 h 793"/>
              <a:gd name="T64" fmla="*/ 2147483647 w 349"/>
              <a:gd name="T65" fmla="*/ 2147483647 h 793"/>
              <a:gd name="T66" fmla="*/ 2147483647 w 349"/>
              <a:gd name="T67" fmla="*/ 2147483647 h 793"/>
              <a:gd name="T68" fmla="*/ 2147483647 w 349"/>
              <a:gd name="T69" fmla="*/ 2147483647 h 793"/>
              <a:gd name="T70" fmla="*/ 2147483647 w 349"/>
              <a:gd name="T71" fmla="*/ 2147483647 h 793"/>
              <a:gd name="T72" fmla="*/ 2147483647 w 349"/>
              <a:gd name="T73" fmla="*/ 2147483647 h 793"/>
              <a:gd name="T74" fmla="*/ 2147483647 w 349"/>
              <a:gd name="T75" fmla="*/ 2147483647 h 793"/>
              <a:gd name="T76" fmla="*/ 2147483647 w 349"/>
              <a:gd name="T77" fmla="*/ 2147483647 h 793"/>
              <a:gd name="T78" fmla="*/ 2147483647 w 349"/>
              <a:gd name="T79" fmla="*/ 2147483647 h 793"/>
              <a:gd name="T80" fmla="*/ 2147483647 w 349"/>
              <a:gd name="T81" fmla="*/ 2147483647 h 793"/>
              <a:gd name="T82" fmla="*/ 2147483647 w 349"/>
              <a:gd name="T83" fmla="*/ 2147483647 h 793"/>
              <a:gd name="T84" fmla="*/ 2147483647 w 349"/>
              <a:gd name="T85" fmla="*/ 2147483647 h 793"/>
              <a:gd name="T86" fmla="*/ 2147483647 w 349"/>
              <a:gd name="T87" fmla="*/ 2147483647 h 793"/>
              <a:gd name="T88" fmla="*/ 2147483647 w 349"/>
              <a:gd name="T89" fmla="*/ 2147483647 h 793"/>
              <a:gd name="T90" fmla="*/ 2147483647 w 349"/>
              <a:gd name="T91" fmla="*/ 2147483647 h 793"/>
              <a:gd name="T92" fmla="*/ 2147483647 w 349"/>
              <a:gd name="T93" fmla="*/ 2147483647 h 793"/>
              <a:gd name="T94" fmla="*/ 2147483647 w 349"/>
              <a:gd name="T95" fmla="*/ 2147483647 h 793"/>
              <a:gd name="T96" fmla="*/ 2147483647 w 349"/>
              <a:gd name="T97" fmla="*/ 2147483647 h 793"/>
              <a:gd name="T98" fmla="*/ 2147483647 w 349"/>
              <a:gd name="T99" fmla="*/ 2147483647 h 793"/>
              <a:gd name="T100" fmla="*/ 2147483647 w 349"/>
              <a:gd name="T101" fmla="*/ 2147483647 h 793"/>
              <a:gd name="T102" fmla="*/ 2147483647 w 349"/>
              <a:gd name="T103" fmla="*/ 2147483647 h 793"/>
              <a:gd name="T104" fmla="*/ 2147483647 w 349"/>
              <a:gd name="T105" fmla="*/ 2147483647 h 793"/>
              <a:gd name="T106" fmla="*/ 2147483647 w 349"/>
              <a:gd name="T107" fmla="*/ 2147483647 h 793"/>
              <a:gd name="T108" fmla="*/ 2147483647 w 349"/>
              <a:gd name="T109" fmla="*/ 0 h 7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49"/>
              <a:gd name="T166" fmla="*/ 0 h 793"/>
              <a:gd name="T167" fmla="*/ 349 w 349"/>
              <a:gd name="T168" fmla="*/ 793 h 79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49" h="793">
                <a:moveTo>
                  <a:pt x="312" y="0"/>
                </a:moveTo>
                <a:lnTo>
                  <a:pt x="276" y="0"/>
                </a:lnTo>
                <a:lnTo>
                  <a:pt x="240" y="0"/>
                </a:lnTo>
                <a:lnTo>
                  <a:pt x="204" y="0"/>
                </a:lnTo>
                <a:lnTo>
                  <a:pt x="168" y="0"/>
                </a:lnTo>
                <a:lnTo>
                  <a:pt x="132" y="0"/>
                </a:lnTo>
                <a:lnTo>
                  <a:pt x="96" y="0"/>
                </a:lnTo>
                <a:lnTo>
                  <a:pt x="60" y="0"/>
                </a:lnTo>
                <a:lnTo>
                  <a:pt x="48" y="36"/>
                </a:lnTo>
                <a:lnTo>
                  <a:pt x="48" y="72"/>
                </a:lnTo>
                <a:lnTo>
                  <a:pt x="24" y="108"/>
                </a:lnTo>
                <a:lnTo>
                  <a:pt x="12" y="144"/>
                </a:lnTo>
                <a:lnTo>
                  <a:pt x="0" y="192"/>
                </a:lnTo>
                <a:lnTo>
                  <a:pt x="0" y="240"/>
                </a:lnTo>
                <a:lnTo>
                  <a:pt x="0" y="276"/>
                </a:lnTo>
                <a:lnTo>
                  <a:pt x="0" y="312"/>
                </a:lnTo>
                <a:lnTo>
                  <a:pt x="0" y="348"/>
                </a:lnTo>
                <a:lnTo>
                  <a:pt x="0" y="384"/>
                </a:lnTo>
                <a:lnTo>
                  <a:pt x="0" y="420"/>
                </a:lnTo>
                <a:lnTo>
                  <a:pt x="0" y="456"/>
                </a:lnTo>
                <a:lnTo>
                  <a:pt x="0" y="492"/>
                </a:lnTo>
                <a:lnTo>
                  <a:pt x="0" y="528"/>
                </a:lnTo>
                <a:lnTo>
                  <a:pt x="0" y="564"/>
                </a:lnTo>
                <a:lnTo>
                  <a:pt x="12" y="600"/>
                </a:lnTo>
                <a:lnTo>
                  <a:pt x="24" y="636"/>
                </a:lnTo>
                <a:lnTo>
                  <a:pt x="48" y="672"/>
                </a:lnTo>
                <a:lnTo>
                  <a:pt x="60" y="708"/>
                </a:lnTo>
                <a:lnTo>
                  <a:pt x="72" y="744"/>
                </a:lnTo>
                <a:lnTo>
                  <a:pt x="108" y="768"/>
                </a:lnTo>
                <a:lnTo>
                  <a:pt x="144" y="792"/>
                </a:lnTo>
                <a:lnTo>
                  <a:pt x="180" y="792"/>
                </a:lnTo>
                <a:lnTo>
                  <a:pt x="216" y="792"/>
                </a:lnTo>
                <a:lnTo>
                  <a:pt x="252" y="768"/>
                </a:lnTo>
                <a:lnTo>
                  <a:pt x="264" y="732"/>
                </a:lnTo>
                <a:lnTo>
                  <a:pt x="276" y="696"/>
                </a:lnTo>
                <a:lnTo>
                  <a:pt x="288" y="660"/>
                </a:lnTo>
                <a:lnTo>
                  <a:pt x="300" y="624"/>
                </a:lnTo>
                <a:lnTo>
                  <a:pt x="300" y="588"/>
                </a:lnTo>
                <a:lnTo>
                  <a:pt x="288" y="552"/>
                </a:lnTo>
                <a:lnTo>
                  <a:pt x="288" y="516"/>
                </a:lnTo>
                <a:lnTo>
                  <a:pt x="300" y="480"/>
                </a:lnTo>
                <a:lnTo>
                  <a:pt x="312" y="444"/>
                </a:lnTo>
                <a:lnTo>
                  <a:pt x="312" y="408"/>
                </a:lnTo>
                <a:lnTo>
                  <a:pt x="336" y="372"/>
                </a:lnTo>
                <a:lnTo>
                  <a:pt x="336" y="336"/>
                </a:lnTo>
                <a:lnTo>
                  <a:pt x="336" y="300"/>
                </a:lnTo>
                <a:lnTo>
                  <a:pt x="336" y="264"/>
                </a:lnTo>
                <a:lnTo>
                  <a:pt x="336" y="228"/>
                </a:lnTo>
                <a:lnTo>
                  <a:pt x="336" y="192"/>
                </a:lnTo>
                <a:lnTo>
                  <a:pt x="336" y="156"/>
                </a:lnTo>
                <a:lnTo>
                  <a:pt x="336" y="120"/>
                </a:lnTo>
                <a:lnTo>
                  <a:pt x="348" y="84"/>
                </a:lnTo>
                <a:lnTo>
                  <a:pt x="324" y="48"/>
                </a:lnTo>
                <a:lnTo>
                  <a:pt x="300" y="12"/>
                </a:lnTo>
                <a:lnTo>
                  <a:pt x="312" y="0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27" name="Rectangle 3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noFill/>
        </p:spPr>
        <p:txBody>
          <a:bodyPr anchor="t"/>
          <a:lstStyle/>
          <a:p>
            <a:pPr eaLnBrk="1" hangingPunct="1"/>
            <a:r>
              <a:rPr lang="en-US">
                <a:latin typeface="Calibri" charset="0"/>
              </a:rPr>
              <a:t>Crossing Over</a:t>
            </a:r>
          </a:p>
        </p:txBody>
      </p:sp>
      <p:sp>
        <p:nvSpPr>
          <p:cNvPr id="123929" name="Slide Number Placeholder 3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8F8FDA8D-D206-6442-9CD4-F91F1CC01D94}" type="slidenum">
              <a:rPr lang="en-US">
                <a:solidFill>
                  <a:srgbClr val="898989"/>
                </a:solidFill>
              </a:rPr>
              <a:pPr/>
              <a:t>20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23928" name="TextBox 33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17</a:t>
            </a:r>
          </a:p>
        </p:txBody>
      </p:sp>
    </p:spTree>
    <p:extLst>
      <p:ext uri="{BB962C8B-B14F-4D97-AF65-F5344CB8AC3E}">
        <p14:creationId xmlns:p14="http://schemas.microsoft.com/office/powerpoint/2010/main" val="72081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9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9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bio_ch11_6121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473325"/>
            <a:ext cx="81819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11-4</a:t>
            </a:r>
          </a:p>
        </p:txBody>
      </p:sp>
      <p:sp>
        <p:nvSpPr>
          <p:cNvPr id="125955" name="Text Box 4"/>
          <p:cNvSpPr txBox="1">
            <a:spLocks noChangeArrowheads="1"/>
          </p:cNvSpPr>
          <p:nvPr/>
        </p:nvSpPr>
        <p:spPr bwMode="auto">
          <a:xfrm>
            <a:off x="2590800" y="13652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charset="0"/>
              </a:rPr>
              <a:t>Crossing-Over</a:t>
            </a:r>
          </a:p>
        </p:txBody>
      </p:sp>
      <p:sp>
        <p:nvSpPr>
          <p:cNvPr id="12595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solidFill>
            <a:srgbClr val="FFFFFF"/>
          </a:solidFill>
        </p:spPr>
        <p:txBody>
          <a:bodyPr anchor="t"/>
          <a:lstStyle/>
          <a:p>
            <a:pPr eaLnBrk="1" hangingPunct="1"/>
            <a:r>
              <a:rPr lang="en-US">
                <a:latin typeface="Calibri" charset="0"/>
              </a:rPr>
              <a:t>Crossing Over</a:t>
            </a:r>
          </a:p>
        </p:txBody>
      </p:sp>
      <p:sp>
        <p:nvSpPr>
          <p:cNvPr id="12595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F94196F8-9B8D-524E-ADDA-0FB9099DEC96}" type="slidenum">
              <a:rPr lang="en-US">
                <a:solidFill>
                  <a:srgbClr val="898989"/>
                </a:solidFill>
              </a:rPr>
              <a:pPr/>
              <a:t>21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25957" name="TextBox 5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17</a:t>
            </a:r>
          </a:p>
        </p:txBody>
      </p:sp>
    </p:spTree>
    <p:extLst>
      <p:ext uri="{BB962C8B-B14F-4D97-AF65-F5344CB8AC3E}">
        <p14:creationId xmlns:p14="http://schemas.microsoft.com/office/powerpoint/2010/main" val="1489136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 anchor="t"/>
          <a:lstStyle/>
          <a:p>
            <a:pPr eaLnBrk="1" hangingPunct="1"/>
            <a:r>
              <a:rPr lang="en-US" dirty="0" smtClean="0">
                <a:latin typeface="Calibri" charset="0"/>
              </a:rPr>
              <a:t>  Meiosis Anomalies</a:t>
            </a:r>
            <a:endParaRPr lang="en-US" dirty="0">
              <a:latin typeface="Calibri" charset="0"/>
            </a:endParaRPr>
          </a:p>
        </p:txBody>
      </p:sp>
      <p:sp>
        <p:nvSpPr>
          <p:cNvPr id="156674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793750" indent="-793750" eaLnBrk="1" hangingPunct="1"/>
            <a:r>
              <a:rPr lang="en-US" sz="3000" u="sng" dirty="0">
                <a:latin typeface="Calibri" charset="0"/>
              </a:rPr>
              <a:t>Nondisjunction</a:t>
            </a:r>
            <a:r>
              <a:rPr lang="en-US" sz="3000" dirty="0">
                <a:latin typeface="Calibri" charset="0"/>
              </a:rPr>
              <a:t> — failure of chromosome separation in anaphase I or II of meiosis</a:t>
            </a:r>
          </a:p>
          <a:p>
            <a:pPr marL="1719263" lvl="1" indent="-806450" eaLnBrk="1" hangingPunct="1"/>
            <a:r>
              <a:rPr lang="en-US" sz="2600" dirty="0">
                <a:latin typeface="Calibri" charset="0"/>
              </a:rPr>
              <a:t>Anaphase I – homologues don</a:t>
            </a:r>
            <a:r>
              <a:rPr lang="ja-JP" altLang="en-US" sz="2600" dirty="0">
                <a:latin typeface="Calibri" charset="0"/>
              </a:rPr>
              <a:t>’</a:t>
            </a:r>
            <a:r>
              <a:rPr lang="en-US" altLang="ja-JP" sz="2600" dirty="0">
                <a:latin typeface="Calibri" charset="0"/>
              </a:rPr>
              <a:t>t separate</a:t>
            </a:r>
          </a:p>
          <a:p>
            <a:pPr marL="1719263" lvl="1" indent="-806450" eaLnBrk="1" hangingPunct="1"/>
            <a:r>
              <a:rPr lang="en-US" sz="2600" dirty="0">
                <a:latin typeface="Calibri" charset="0"/>
              </a:rPr>
              <a:t>Anaphase II – sister chromatids don</a:t>
            </a:r>
            <a:r>
              <a:rPr lang="ja-JP" altLang="en-US" sz="2600" dirty="0">
                <a:latin typeface="Calibri" charset="0"/>
              </a:rPr>
              <a:t>’</a:t>
            </a:r>
            <a:r>
              <a:rPr lang="en-US" altLang="ja-JP" sz="2600" dirty="0">
                <a:latin typeface="Calibri" charset="0"/>
              </a:rPr>
              <a:t>t separate</a:t>
            </a:r>
          </a:p>
          <a:p>
            <a:pPr marL="1719263" lvl="1" indent="-806450" eaLnBrk="1" hangingPunct="1"/>
            <a:r>
              <a:rPr lang="en-US" sz="2600" dirty="0">
                <a:latin typeface="Calibri" charset="0"/>
              </a:rPr>
              <a:t>Results in gametes with abnormal numbers of chromosomes</a:t>
            </a:r>
          </a:p>
          <a:p>
            <a:pPr marL="1719263" lvl="1" indent="-806450" eaLnBrk="1" hangingPunct="1"/>
            <a:r>
              <a:rPr lang="en-US" sz="2600" dirty="0">
                <a:latin typeface="Calibri" charset="0"/>
              </a:rPr>
              <a:t>(20% to 50% of miscarriages result from fertilization of gametes with abnormal numbers of chromosomes)</a:t>
            </a:r>
            <a:endParaRPr lang="en-US" sz="2200" dirty="0">
              <a:latin typeface="Calibri" charset="0"/>
            </a:endParaRPr>
          </a:p>
          <a:p>
            <a:pPr marL="793750" indent="-793750" eaLnBrk="1" hangingPunct="1">
              <a:buFontTx/>
              <a:buNone/>
            </a:pPr>
            <a:endParaRPr lang="en-US" sz="2600" dirty="0">
              <a:latin typeface="Calibri" charset="0"/>
            </a:endParaRPr>
          </a:p>
        </p:txBody>
      </p:sp>
      <p:sp>
        <p:nvSpPr>
          <p:cNvPr id="156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F4F615A8-C3DB-9441-8CC8-D64CE36A1FF4}" type="slidenum">
              <a:rPr lang="en-US">
                <a:solidFill>
                  <a:srgbClr val="898989"/>
                </a:solidFill>
              </a:rPr>
              <a:pPr/>
              <a:t>22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56675" name="TextBox 3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19</a:t>
            </a:r>
          </a:p>
        </p:txBody>
      </p:sp>
    </p:spTree>
    <p:extLst>
      <p:ext uri="{BB962C8B-B14F-4D97-AF65-F5344CB8AC3E}">
        <p14:creationId xmlns:p14="http://schemas.microsoft.com/office/powerpoint/2010/main" val="418384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2" descr="c15x11nondisj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2" name="TextBox 2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19</a:t>
            </a: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58F5F621-9652-D84E-83D0-AC985CFA7AFB}" type="slidenum">
              <a:rPr lang="en-US">
                <a:solidFill>
                  <a:srgbClr val="898989"/>
                </a:solidFill>
              </a:rPr>
              <a:pPr/>
              <a:t>23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6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solidFill>
            <a:srgbClr val="FFFFFF"/>
          </a:solidFill>
        </p:spPr>
        <p:txBody>
          <a:bodyPr anchor="t"/>
          <a:lstStyle/>
          <a:p>
            <a:pPr eaLnBrk="1" hangingPunct="1"/>
            <a:r>
              <a:rPr lang="en-US" dirty="0" smtClean="0">
                <a:latin typeface="Calibri" charset="0"/>
              </a:rPr>
              <a:t>Meiosis Anomalies (</a:t>
            </a:r>
            <a:r>
              <a:rPr lang="en-US" dirty="0">
                <a:latin typeface="Calibri" charset="0"/>
              </a:rPr>
              <a:t>cont.)</a:t>
            </a:r>
          </a:p>
        </p:txBody>
      </p:sp>
      <p:sp>
        <p:nvSpPr>
          <p:cNvPr id="1607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Nondisjunction of autosomes (non-sex chromosomes)</a:t>
            </a:r>
          </a:p>
          <a:p>
            <a:pPr marL="1155700" lvl="1" indent="-536575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Trisomy 21—Down syndrome</a:t>
            </a:r>
          </a:p>
          <a:p>
            <a:pPr marL="1720850" lvl="2" indent="-450850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Effects include mental retardation, eyes that slant upward, and heart defects</a:t>
            </a:r>
          </a:p>
          <a:p>
            <a:pPr marL="1720850" lvl="2" indent="-450850"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1 in 700 live births</a:t>
            </a:r>
            <a:endParaRPr lang="en-US" sz="3000" dirty="0">
              <a:latin typeface="Calibri" charset="0"/>
            </a:endParaRPr>
          </a:p>
          <a:p>
            <a:pPr marL="1320800" lvl="1" indent="-45085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Trisomy 18 – Edward’s syndrome</a:t>
            </a:r>
          </a:p>
          <a:p>
            <a:pPr marL="1720850" lvl="2" indent="-45085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All organ systems affected, survive only a few months</a:t>
            </a:r>
          </a:p>
          <a:p>
            <a:pPr marL="1720850" lvl="2" indent="-45085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1 in 10000 live births</a:t>
            </a:r>
          </a:p>
          <a:p>
            <a:pPr marL="1320800" lvl="1" indent="-450850">
              <a:lnSpc>
                <a:spcPct val="90000"/>
              </a:lnSpc>
            </a:pPr>
            <a:endParaRPr lang="en-US" dirty="0" smtClean="0">
              <a:latin typeface="Calibri" charset="0"/>
            </a:endParaRPr>
          </a:p>
          <a:p>
            <a:pPr marL="1720850" lvl="2" indent="-450850">
              <a:lnSpc>
                <a:spcPct val="90000"/>
              </a:lnSpc>
            </a:pPr>
            <a:endParaRPr lang="en-US" dirty="0" smtClean="0">
              <a:latin typeface="Calibri" charset="0"/>
            </a:endParaRPr>
          </a:p>
        </p:txBody>
      </p:sp>
      <p:sp>
        <p:nvSpPr>
          <p:cNvPr id="1607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EEF87035-E695-104F-B030-031BDFBE83A1}" type="slidenum">
              <a:rPr lang="en-US">
                <a:solidFill>
                  <a:srgbClr val="898989"/>
                </a:solidFill>
              </a:rPr>
              <a:pPr/>
              <a:t>24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60771" name="TextBox 3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19</a:t>
            </a:r>
          </a:p>
        </p:txBody>
      </p:sp>
    </p:spTree>
    <p:extLst>
      <p:ext uri="{BB962C8B-B14F-4D97-AF65-F5344CB8AC3E}">
        <p14:creationId xmlns:p14="http://schemas.microsoft.com/office/powerpoint/2010/main" val="230963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solidFill>
            <a:srgbClr val="FFFFFF"/>
          </a:solidFill>
        </p:spPr>
        <p:txBody>
          <a:bodyPr anchor="t"/>
          <a:lstStyle/>
          <a:p>
            <a:pPr eaLnBrk="1" hangingPunct="1"/>
            <a:r>
              <a:rPr lang="en-US" dirty="0" smtClean="0">
                <a:latin typeface="Calibri" charset="0"/>
              </a:rPr>
              <a:t>Meiosis Anomalies (</a:t>
            </a:r>
            <a:r>
              <a:rPr lang="en-US" dirty="0">
                <a:latin typeface="Calibri" charset="0"/>
              </a:rPr>
              <a:t>cont.)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221163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sz="3400" dirty="0">
                <a:latin typeface="Calibri" charset="0"/>
              </a:rPr>
              <a:t>Nondisjunction of sex chromosomes</a:t>
            </a:r>
          </a:p>
          <a:p>
            <a:pPr marL="1016000" lvl="1" indent="-450850" eaLnBrk="1" hangingPunct="1">
              <a:lnSpc>
                <a:spcPct val="90000"/>
              </a:lnSpc>
            </a:pPr>
            <a:r>
              <a:rPr lang="en-US" sz="3200" dirty="0">
                <a:latin typeface="Calibri" charset="0"/>
              </a:rPr>
              <a:t>Turner's syndrome (XO</a:t>
            </a:r>
            <a:r>
              <a:rPr lang="en-US" sz="3200" dirty="0" smtClean="0">
                <a:latin typeface="Calibri" charset="0"/>
              </a:rPr>
              <a:t>)</a:t>
            </a:r>
          </a:p>
          <a:p>
            <a:pPr marL="1416050" lvl="2" indent="-45085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Short stature</a:t>
            </a:r>
          </a:p>
          <a:p>
            <a:pPr marL="1416050" lvl="2" indent="-45085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Normal mental development</a:t>
            </a:r>
          </a:p>
          <a:p>
            <a:pPr marL="1416050" lvl="2" indent="-45085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Typically sterile</a:t>
            </a:r>
            <a:endParaRPr lang="en-US" sz="2000" dirty="0">
              <a:latin typeface="Calibri" charset="0"/>
            </a:endParaRPr>
          </a:p>
          <a:p>
            <a:pPr marL="1016000" lvl="1" indent="-450850" eaLnBrk="1" hangingPunct="1">
              <a:lnSpc>
                <a:spcPct val="90000"/>
              </a:lnSpc>
            </a:pPr>
            <a:r>
              <a:rPr lang="en-US" sz="3200" dirty="0" err="1">
                <a:latin typeface="Calibri" charset="0"/>
              </a:rPr>
              <a:t>Klinefelter's</a:t>
            </a:r>
            <a:r>
              <a:rPr lang="en-US" sz="3200" dirty="0">
                <a:latin typeface="Calibri" charset="0"/>
              </a:rPr>
              <a:t> syndrome (XXY</a:t>
            </a:r>
            <a:r>
              <a:rPr lang="en-US" sz="3200" dirty="0" smtClean="0">
                <a:latin typeface="Calibri" charset="0"/>
              </a:rPr>
              <a:t>)</a:t>
            </a:r>
          </a:p>
          <a:p>
            <a:pPr marL="1308100" lvl="2" indent="-34290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Male sex organs (possibly non-functioning)</a:t>
            </a:r>
          </a:p>
          <a:p>
            <a:pPr marL="1308100" lvl="2" indent="-34290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Normal mental and other physical development</a:t>
            </a:r>
            <a:endParaRPr lang="en-US" dirty="0">
              <a:latin typeface="Calibri" charset="0"/>
            </a:endParaRPr>
          </a:p>
          <a:p>
            <a:pPr marL="1016000" lvl="1" indent="-450850" eaLnBrk="1" hangingPunct="1">
              <a:lnSpc>
                <a:spcPct val="90000"/>
              </a:lnSpc>
            </a:pPr>
            <a:r>
              <a:rPr lang="en-US" sz="3200" dirty="0">
                <a:latin typeface="Calibri" charset="0"/>
              </a:rPr>
              <a:t>XYY </a:t>
            </a:r>
            <a:r>
              <a:rPr lang="en-US" sz="3200" dirty="0" smtClean="0">
                <a:latin typeface="Calibri" charset="0"/>
              </a:rPr>
              <a:t>males </a:t>
            </a:r>
          </a:p>
          <a:p>
            <a:pPr marL="1416050" lvl="2" indent="-45085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Somewhat taller</a:t>
            </a:r>
          </a:p>
          <a:p>
            <a:pPr marL="1416050" lvl="2" indent="-45085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Thought to be more aggressive but since disproven</a:t>
            </a:r>
          </a:p>
          <a:p>
            <a:pPr marL="1016000" lvl="1" indent="-450850" eaLnBrk="1" hangingPunct="1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XXX females </a:t>
            </a:r>
          </a:p>
          <a:p>
            <a:pPr marL="1416050" lvl="2" indent="-45085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normal development</a:t>
            </a:r>
            <a:endParaRPr lang="en-US" sz="2000" dirty="0">
              <a:latin typeface="Calibri" charset="0"/>
            </a:endParaRPr>
          </a:p>
        </p:txBody>
      </p:sp>
      <p:sp>
        <p:nvSpPr>
          <p:cNvPr id="1628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CF42FB3D-FD32-1A4D-827E-EC31DA6B35C4}" type="slidenum">
              <a:rPr lang="en-US">
                <a:solidFill>
                  <a:srgbClr val="898989"/>
                </a:solidFill>
              </a:rPr>
              <a:pPr/>
              <a:t>25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62819" name="TextBox 3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19</a:t>
            </a:r>
          </a:p>
        </p:txBody>
      </p:sp>
    </p:spTree>
    <p:extLst>
      <p:ext uri="{BB962C8B-B14F-4D97-AF65-F5344CB8AC3E}">
        <p14:creationId xmlns:p14="http://schemas.microsoft.com/office/powerpoint/2010/main" val="29419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2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2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2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2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2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noFill/>
        </p:spPr>
        <p:txBody>
          <a:bodyPr anchor="t"/>
          <a:lstStyle/>
          <a:p>
            <a:pPr eaLnBrk="1" hangingPunct="1"/>
            <a:r>
              <a:rPr lang="en-US">
                <a:latin typeface="Calibri" charset="0"/>
              </a:rPr>
              <a:t>Chromosome Number</a:t>
            </a:r>
          </a:p>
        </p:txBody>
      </p:sp>
      <p:sp>
        <p:nvSpPr>
          <p:cNvPr id="93208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4E8BE982-CBBB-C343-A4BB-C57472AC3370}" type="slidenum">
              <a:rPr lang="en-US">
                <a:solidFill>
                  <a:srgbClr val="898989"/>
                </a:solidFill>
              </a:rPr>
              <a:pPr/>
              <a:t>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93186" name="AutoShape 3"/>
          <p:cNvSpPr>
            <a:spLocks noChangeArrowheads="1"/>
          </p:cNvSpPr>
          <p:nvPr/>
        </p:nvSpPr>
        <p:spPr bwMode="auto">
          <a:xfrm>
            <a:off x="1219200" y="2590800"/>
            <a:ext cx="3048000" cy="26670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Oval 4"/>
          <p:cNvSpPr>
            <a:spLocks noChangeArrowheads="1"/>
          </p:cNvSpPr>
          <p:nvPr/>
        </p:nvSpPr>
        <p:spPr bwMode="auto">
          <a:xfrm>
            <a:off x="2057400" y="3200400"/>
            <a:ext cx="1828800" cy="17526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2286000" y="3886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ahoma" charset="0"/>
              </a:rPr>
              <a:t>X</a:t>
            </a: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25146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ahoma" charset="0"/>
              </a:rPr>
              <a:t>X</a:t>
            </a:r>
          </a:p>
        </p:txBody>
      </p:sp>
      <p:sp>
        <p:nvSpPr>
          <p:cNvPr id="93190" name="Text Box 7"/>
          <p:cNvSpPr txBox="1">
            <a:spLocks noChangeArrowheads="1"/>
          </p:cNvSpPr>
          <p:nvPr/>
        </p:nvSpPr>
        <p:spPr bwMode="auto">
          <a:xfrm>
            <a:off x="3048000" y="3505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33CC33"/>
                </a:solidFill>
                <a:latin typeface="Tahoma" charset="0"/>
              </a:rPr>
              <a:t>X</a:t>
            </a:r>
          </a:p>
        </p:txBody>
      </p:sp>
      <p:sp>
        <p:nvSpPr>
          <p:cNvPr id="93191" name="Text Box 8"/>
          <p:cNvSpPr txBox="1">
            <a:spLocks noChangeArrowheads="1"/>
          </p:cNvSpPr>
          <p:nvPr/>
        </p:nvSpPr>
        <p:spPr bwMode="auto">
          <a:xfrm>
            <a:off x="3200400" y="3962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33CC33"/>
                </a:solidFill>
                <a:latin typeface="Tahoma" charset="0"/>
              </a:rPr>
              <a:t>X</a:t>
            </a:r>
          </a:p>
        </p:txBody>
      </p:sp>
      <p:sp>
        <p:nvSpPr>
          <p:cNvPr id="93192" name="AutoShape 9"/>
          <p:cNvSpPr>
            <a:spLocks noChangeArrowheads="1"/>
          </p:cNvSpPr>
          <p:nvPr/>
        </p:nvSpPr>
        <p:spPr bwMode="auto">
          <a:xfrm>
            <a:off x="4953000" y="2590800"/>
            <a:ext cx="3048000" cy="26670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Oval 10"/>
          <p:cNvSpPr>
            <a:spLocks noChangeArrowheads="1"/>
          </p:cNvSpPr>
          <p:nvPr/>
        </p:nvSpPr>
        <p:spPr bwMode="auto">
          <a:xfrm>
            <a:off x="5791200" y="3200400"/>
            <a:ext cx="1828800" cy="17526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Text Box 11"/>
          <p:cNvSpPr txBox="1">
            <a:spLocks noChangeArrowheads="1"/>
          </p:cNvSpPr>
          <p:nvPr/>
        </p:nvSpPr>
        <p:spPr bwMode="auto">
          <a:xfrm>
            <a:off x="6248400" y="3505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ahoma" charset="0"/>
              </a:rPr>
              <a:t>X</a:t>
            </a:r>
          </a:p>
        </p:txBody>
      </p:sp>
      <p:sp>
        <p:nvSpPr>
          <p:cNvPr id="93195" name="Text Box 12"/>
          <p:cNvSpPr txBox="1">
            <a:spLocks noChangeArrowheads="1"/>
          </p:cNvSpPr>
          <p:nvPr/>
        </p:nvSpPr>
        <p:spPr bwMode="auto">
          <a:xfrm>
            <a:off x="6781800" y="3505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33CC33"/>
                </a:solidFill>
                <a:latin typeface="Tahoma" charset="0"/>
              </a:rPr>
              <a:t>X</a:t>
            </a:r>
          </a:p>
        </p:txBody>
      </p:sp>
      <p:sp>
        <p:nvSpPr>
          <p:cNvPr id="93196" name="Text Box 13"/>
          <p:cNvSpPr txBox="1">
            <a:spLocks noChangeArrowheads="1"/>
          </p:cNvSpPr>
          <p:nvPr/>
        </p:nvSpPr>
        <p:spPr bwMode="auto">
          <a:xfrm>
            <a:off x="1524000" y="2057400"/>
            <a:ext cx="2590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000">
                <a:latin typeface="Tahoma" charset="0"/>
              </a:rPr>
              <a:t>Diploid (2n) </a:t>
            </a:r>
          </a:p>
        </p:txBody>
      </p:sp>
      <p:sp>
        <p:nvSpPr>
          <p:cNvPr id="93197" name="Text Box 14"/>
          <p:cNvSpPr txBox="1">
            <a:spLocks noChangeArrowheads="1"/>
          </p:cNvSpPr>
          <p:nvPr/>
        </p:nvSpPr>
        <p:spPr bwMode="auto">
          <a:xfrm>
            <a:off x="5410200" y="2057400"/>
            <a:ext cx="236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000">
                <a:latin typeface="Tahoma" charset="0"/>
              </a:rPr>
              <a:t>Haploid (n)</a:t>
            </a:r>
          </a:p>
        </p:txBody>
      </p:sp>
      <p:sp>
        <p:nvSpPr>
          <p:cNvPr id="93198" name="Text Box 15"/>
          <p:cNvSpPr txBox="1">
            <a:spLocks noChangeArrowheads="1"/>
          </p:cNvSpPr>
          <p:nvPr/>
        </p:nvSpPr>
        <p:spPr bwMode="auto">
          <a:xfrm>
            <a:off x="1447800" y="52578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latin typeface="Tahoma" charset="0"/>
              </a:rPr>
              <a:t>Chromosome # = 6</a:t>
            </a:r>
            <a:endParaRPr lang="en-US" sz="2200">
              <a:latin typeface="Tahoma" charset="0"/>
            </a:endParaRPr>
          </a:p>
        </p:txBody>
      </p:sp>
      <p:sp>
        <p:nvSpPr>
          <p:cNvPr id="93199" name="Text Box 16"/>
          <p:cNvSpPr txBox="1">
            <a:spLocks noChangeArrowheads="1"/>
          </p:cNvSpPr>
          <p:nvPr/>
        </p:nvSpPr>
        <p:spPr bwMode="auto">
          <a:xfrm>
            <a:off x="5181600" y="52578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latin typeface="Tahoma" charset="0"/>
              </a:rPr>
              <a:t>Chromosome # = 3</a:t>
            </a:r>
            <a:endParaRPr lang="en-US" sz="2200">
              <a:latin typeface="Tahoma" charset="0"/>
            </a:endParaRPr>
          </a:p>
        </p:txBody>
      </p:sp>
      <p:sp>
        <p:nvSpPr>
          <p:cNvPr id="93200" name="Text Box 17"/>
          <p:cNvSpPr txBox="1">
            <a:spLocks noChangeArrowheads="1"/>
          </p:cNvSpPr>
          <p:nvPr/>
        </p:nvSpPr>
        <p:spPr bwMode="auto">
          <a:xfrm>
            <a:off x="2819400" y="4419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ahoma" charset="0"/>
              </a:rPr>
              <a:t>X</a:t>
            </a:r>
          </a:p>
        </p:txBody>
      </p:sp>
      <p:sp>
        <p:nvSpPr>
          <p:cNvPr id="93201" name="Text Box 18"/>
          <p:cNvSpPr txBox="1">
            <a:spLocks noChangeArrowheads="1"/>
          </p:cNvSpPr>
          <p:nvPr/>
        </p:nvSpPr>
        <p:spPr bwMode="auto">
          <a:xfrm>
            <a:off x="3200400" y="3962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33CC33"/>
                </a:solidFill>
                <a:latin typeface="Tahoma" charset="0"/>
              </a:rPr>
              <a:t>X</a:t>
            </a:r>
          </a:p>
        </p:txBody>
      </p:sp>
      <p:sp>
        <p:nvSpPr>
          <p:cNvPr id="93202" name="Text Box 19"/>
          <p:cNvSpPr txBox="1">
            <a:spLocks noChangeArrowheads="1"/>
          </p:cNvSpPr>
          <p:nvPr/>
        </p:nvSpPr>
        <p:spPr bwMode="auto">
          <a:xfrm>
            <a:off x="2819400" y="4419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ahoma" charset="0"/>
              </a:rPr>
              <a:t>X</a:t>
            </a:r>
          </a:p>
        </p:txBody>
      </p:sp>
      <p:sp>
        <p:nvSpPr>
          <p:cNvPr id="93203" name="Text Box 20"/>
          <p:cNvSpPr txBox="1">
            <a:spLocks noChangeArrowheads="1"/>
          </p:cNvSpPr>
          <p:nvPr/>
        </p:nvSpPr>
        <p:spPr bwMode="auto">
          <a:xfrm>
            <a:off x="2743200" y="3962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ahoma" charset="0"/>
              </a:rPr>
              <a:t>X</a:t>
            </a:r>
          </a:p>
        </p:txBody>
      </p:sp>
      <p:sp>
        <p:nvSpPr>
          <p:cNvPr id="93204" name="Text Box 21"/>
          <p:cNvSpPr txBox="1">
            <a:spLocks noChangeArrowheads="1"/>
          </p:cNvSpPr>
          <p:nvPr/>
        </p:nvSpPr>
        <p:spPr bwMode="auto">
          <a:xfrm>
            <a:off x="6400800" y="4038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ahoma" charset="0"/>
              </a:rPr>
              <a:t>X</a:t>
            </a:r>
          </a:p>
        </p:txBody>
      </p:sp>
      <p:sp>
        <p:nvSpPr>
          <p:cNvPr id="357398" name="Text Box 22"/>
          <p:cNvSpPr txBox="1">
            <a:spLocks noChangeArrowheads="1"/>
          </p:cNvSpPr>
          <p:nvPr/>
        </p:nvSpPr>
        <p:spPr bwMode="auto">
          <a:xfrm>
            <a:off x="4953000" y="5791200"/>
            <a:ext cx="3429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>
                <a:latin typeface="Tahoma" charset="0"/>
              </a:rPr>
              <a:t>Cells with 1 complete set of chromosomes (only one of each gene)</a:t>
            </a:r>
            <a:endParaRPr lang="en-US" sz="1800">
              <a:latin typeface="Tahoma" charset="0"/>
            </a:endParaRPr>
          </a:p>
        </p:txBody>
      </p:sp>
      <p:sp>
        <p:nvSpPr>
          <p:cNvPr id="357399" name="Text Box 23"/>
          <p:cNvSpPr txBox="1">
            <a:spLocks noChangeArrowheads="1"/>
          </p:cNvSpPr>
          <p:nvPr/>
        </p:nvSpPr>
        <p:spPr bwMode="auto">
          <a:xfrm>
            <a:off x="1143000" y="5715000"/>
            <a:ext cx="3276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Tahoma" charset="0"/>
              </a:rPr>
              <a:t>Cells with 2 complete sets of chromosomes (1 set </a:t>
            </a:r>
            <a:r>
              <a:rPr lang="en-US" sz="1600" dirty="0" smtClean="0">
                <a:latin typeface="Tahoma" charset="0"/>
              </a:rPr>
              <a:t>maternal, </a:t>
            </a:r>
            <a:r>
              <a:rPr lang="en-US" sz="1600" dirty="0">
                <a:latin typeface="Tahoma" charset="0"/>
              </a:rPr>
              <a:t>1 set </a:t>
            </a:r>
            <a:r>
              <a:rPr lang="en-US" sz="1600" dirty="0" smtClean="0">
                <a:latin typeface="Tahoma" charset="0"/>
              </a:rPr>
              <a:t>paternal– </a:t>
            </a:r>
            <a:r>
              <a:rPr lang="en-US" sz="1600" dirty="0">
                <a:latin typeface="Tahoma" charset="0"/>
              </a:rPr>
              <a:t>pairs!)</a:t>
            </a:r>
            <a:endParaRPr lang="en-US" sz="1800" dirty="0">
              <a:latin typeface="Tahoma" charset="0"/>
            </a:endParaRPr>
          </a:p>
        </p:txBody>
      </p:sp>
      <p:sp>
        <p:nvSpPr>
          <p:cNvPr id="93207" name="TextBox 23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13</a:t>
            </a:r>
          </a:p>
        </p:txBody>
      </p:sp>
    </p:spTree>
    <p:extLst>
      <p:ext uri="{BB962C8B-B14F-4D97-AF65-F5344CB8AC3E}">
        <p14:creationId xmlns:p14="http://schemas.microsoft.com/office/powerpoint/2010/main" val="174952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/>
      <p:bldP spid="357382" grpId="0"/>
      <p:bldP spid="357398" grpId="0"/>
      <p:bldP spid="3573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Let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s review mitosis…</a:t>
            </a:r>
            <a:endParaRPr lang="en-US">
              <a:latin typeface="Calibri" charset="0"/>
            </a:endParaRPr>
          </a:p>
        </p:txBody>
      </p:sp>
      <p:sp>
        <p:nvSpPr>
          <p:cNvPr id="23552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Using your pipe cleaners, show what the cell will look like during G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 of interphase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This organism has 2 pairs of chromosomes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Dark colors are </a:t>
            </a:r>
            <a:r>
              <a:rPr lang="en-US" dirty="0">
                <a:latin typeface="Calibri" charset="0"/>
              </a:rPr>
              <a:t>maternal (they got this version from mom)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Light colors are </a:t>
            </a:r>
            <a:r>
              <a:rPr lang="en-US" dirty="0">
                <a:latin typeface="Calibri" charset="0"/>
              </a:rPr>
              <a:t>paternal (They got this version from dad)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Now, show what the cell will look like right before entering mitosis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Go through all the steps of mitosis until you have 2 new cells</a:t>
            </a:r>
          </a:p>
        </p:txBody>
      </p:sp>
    </p:spTree>
    <p:extLst>
      <p:ext uri="{BB962C8B-B14F-4D97-AF65-F5344CB8AC3E}">
        <p14:creationId xmlns:p14="http://schemas.microsoft.com/office/powerpoint/2010/main" val="162143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7613" cy="457200"/>
          </a:xfrm>
          <a:noFill/>
        </p:spPr>
        <p:txBody>
          <a:bodyPr lIns="91435" tIns="45718" rIns="91435" bIns="45718" anchor="t"/>
          <a:lstStyle/>
          <a:p>
            <a:pPr eaLnBrk="1" hangingPunct="1">
              <a:tabLst>
                <a:tab pos="1028700" algn="l"/>
              </a:tabLst>
            </a:pPr>
            <a:r>
              <a:rPr lang="en-US" sz="1400" dirty="0">
                <a:latin typeface="Arial" charset="0"/>
              </a:rPr>
              <a:t>Figure 13.6  Overview of meiosis: how meiosis reduces chromosome number</a:t>
            </a:r>
            <a:endParaRPr lang="en-US" dirty="0">
              <a:latin typeface="Calibri" charset="0"/>
            </a:endParaRPr>
          </a:p>
        </p:txBody>
      </p:sp>
      <p:sp>
        <p:nvSpPr>
          <p:cNvPr id="1095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C702A807-D917-174E-BD03-625A83ED8A1C}" type="slidenum">
              <a:rPr lang="en-US">
                <a:solidFill>
                  <a:srgbClr val="898989"/>
                </a:solidFill>
              </a:rPr>
              <a:pPr/>
              <a:t>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09570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304800"/>
            <a:ext cx="3779837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4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007" y="1081914"/>
            <a:ext cx="42800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Meiosis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Process of cell division that produces gametes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Two successive divisions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Reduces chromosome number in half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73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7613" cy="457200"/>
          </a:xfrm>
          <a:noFill/>
        </p:spPr>
        <p:txBody>
          <a:bodyPr lIns="91435" tIns="45718" rIns="91435" bIns="45718" anchor="t"/>
          <a:lstStyle/>
          <a:p>
            <a:pPr eaLnBrk="1" hangingPunct="1">
              <a:tabLst>
                <a:tab pos="1028700" algn="l"/>
              </a:tabLst>
            </a:pPr>
            <a:r>
              <a:rPr lang="en-US" sz="1400">
                <a:latin typeface="Arial" charset="0"/>
              </a:rPr>
              <a:t>Figure 13.7  The stages of meiotic cell division: Meiosis I</a:t>
            </a:r>
            <a:endParaRPr lang="en-US">
              <a:latin typeface="Calibri" charset="0"/>
            </a:endParaRPr>
          </a:p>
        </p:txBody>
      </p:sp>
      <p:sp>
        <p:nvSpPr>
          <p:cNvPr id="1054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0C24F5FF-15D8-2244-B320-CFC47BE80F76}" type="slidenum">
              <a:rPr lang="en-US">
                <a:solidFill>
                  <a:srgbClr val="898989"/>
                </a:solidFill>
              </a:rPr>
              <a:pPr/>
              <a:t>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05474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4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15400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Box 4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15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2163" y="1317112"/>
            <a:ext cx="6705450" cy="5404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25521" y="1342512"/>
            <a:ext cx="4412092" cy="525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53200" y="1317112"/>
            <a:ext cx="2436812" cy="5099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2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7613" cy="457200"/>
          </a:xfrm>
          <a:noFill/>
        </p:spPr>
        <p:txBody>
          <a:bodyPr lIns="91435" tIns="45718" rIns="91435" bIns="45718" anchor="t"/>
          <a:lstStyle/>
          <a:p>
            <a:pPr eaLnBrk="1" hangingPunct="1">
              <a:tabLst>
                <a:tab pos="1028700" algn="l"/>
              </a:tabLst>
            </a:pPr>
            <a:r>
              <a:rPr lang="en-US" sz="1400">
                <a:latin typeface="Arial" charset="0"/>
              </a:rPr>
              <a:t>Figure 13.7  The stages of meiotic cell division: Meiosis II</a:t>
            </a:r>
            <a:endParaRPr lang="en-US">
              <a:latin typeface="Calibri" charset="0"/>
            </a:endParaRPr>
          </a:p>
        </p:txBody>
      </p:sp>
      <p:sp>
        <p:nvSpPr>
          <p:cNvPr id="1075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80FA3EB0-13B4-0A4D-877B-F7E94DB6A13D}" type="slidenum">
              <a:rPr lang="en-US">
                <a:solidFill>
                  <a:srgbClr val="898989"/>
                </a:solidFill>
              </a:rPr>
              <a:pPr/>
              <a:t>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07522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7850"/>
            <a:ext cx="899160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Box 4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15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1320" y="1379832"/>
            <a:ext cx="7186480" cy="51116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9930" y="1379832"/>
            <a:ext cx="5520270" cy="49765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83374" y="1379832"/>
            <a:ext cx="3936826" cy="49765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306" y="1379832"/>
            <a:ext cx="2286293" cy="49765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Activity C: Meiosis with </a:t>
            </a:r>
            <a:r>
              <a:rPr lang="en-US" dirty="0" err="1" smtClean="0">
                <a:latin typeface="Calibri" charset="0"/>
              </a:rPr>
              <a:t>Pipecleaners</a:t>
            </a:r>
            <a:endParaRPr lang="en-US" dirty="0"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 of interphase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 of G</a:t>
            </a:r>
            <a:r>
              <a:rPr lang="en-US" baseline="-25000" dirty="0" smtClean="0"/>
              <a:t>2</a:t>
            </a:r>
            <a:r>
              <a:rPr lang="en-US" dirty="0" smtClean="0"/>
              <a:t> of interphase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Metaphase I of Meiosis I (stop here to get teacher approval)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Metaphase II of Meiosis II (stop here to get teacher approval)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 of Meiosis – 4 haploid cells (stop here to get teacher approval)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your gametes to another groups gametes – Are they the same?  Should they be the same?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6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7613" cy="457200"/>
          </a:xfrm>
          <a:noFill/>
        </p:spPr>
        <p:txBody>
          <a:bodyPr lIns="91435" tIns="45718" rIns="91435" bIns="45718" anchor="t"/>
          <a:lstStyle/>
          <a:p>
            <a:pPr eaLnBrk="1" hangingPunct="1">
              <a:tabLst>
                <a:tab pos="1028700" algn="l"/>
              </a:tabLst>
            </a:pPr>
            <a:r>
              <a:rPr lang="en-US" sz="1400">
                <a:latin typeface="Arial" charset="0"/>
              </a:rPr>
              <a:t>Figure 13.8  A comparison of mitosis and meiosis</a:t>
            </a:r>
            <a:endParaRPr lang="en-US">
              <a:latin typeface="Calibri" charset="0"/>
            </a:endParaRPr>
          </a:p>
        </p:txBody>
      </p:sp>
      <p:sp>
        <p:nvSpPr>
          <p:cNvPr id="1157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DA9602C9-CDD1-B241-8BDB-2FC06E5729B5}" type="slidenum">
              <a:rPr lang="en-US">
                <a:solidFill>
                  <a:srgbClr val="898989"/>
                </a:solidFill>
              </a:rPr>
              <a:pPr/>
              <a:t>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15714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57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2763"/>
            <a:ext cx="8916988" cy="6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Box 4"/>
          <p:cNvSpPr txBox="1">
            <a:spLocks noChangeArrowheads="1"/>
          </p:cNvSpPr>
          <p:nvPr/>
        </p:nvSpPr>
        <p:spPr bwMode="auto">
          <a:xfrm>
            <a:off x="8077200" y="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2000"/>
              <a:t>OBJ 16</a:t>
            </a:r>
          </a:p>
        </p:txBody>
      </p:sp>
    </p:spTree>
    <p:extLst>
      <p:ext uri="{BB962C8B-B14F-4D97-AF65-F5344CB8AC3E}">
        <p14:creationId xmlns:p14="http://schemas.microsoft.com/office/powerpoint/2010/main" val="97641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574</TotalTime>
  <Words>1127</Words>
  <Application>Microsoft Macintosh PowerPoint</Application>
  <PresentationFormat>On-screen Show (4:3)</PresentationFormat>
  <Paragraphs>228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Apothecary</vt:lpstr>
      <vt:lpstr>Meiosis</vt:lpstr>
      <vt:lpstr>PowerPoint Presentation</vt:lpstr>
      <vt:lpstr>Chromosome Number</vt:lpstr>
      <vt:lpstr>Let’s review mitosis…</vt:lpstr>
      <vt:lpstr>Figure 13.6  Overview of meiosis: how meiosis reduces chromosome number</vt:lpstr>
      <vt:lpstr>Figure 13.7  The stages of meiotic cell division: Meiosis I</vt:lpstr>
      <vt:lpstr>Figure 13.7  The stages of meiotic cell division: Meiosis II</vt:lpstr>
      <vt:lpstr>Activity C: Meiosis with Pipecleaners</vt:lpstr>
      <vt:lpstr>Figure 13.8  A comparison of mitosis and meiosis</vt:lpstr>
      <vt:lpstr>Meiosis vs. Mitosis</vt:lpstr>
      <vt:lpstr>Gametogenesis</vt:lpstr>
      <vt:lpstr>Oogenesis</vt:lpstr>
      <vt:lpstr>Spermatogenesis</vt:lpstr>
      <vt:lpstr>Genetic Variation</vt:lpstr>
      <vt:lpstr>Sources of Variation</vt:lpstr>
      <vt:lpstr>Figure 13.9  The results of alternative arrangements of two homologous chromosome pairs on the metaphase plate in meiosis I</vt:lpstr>
      <vt:lpstr>PowerPoint Presentation</vt:lpstr>
      <vt:lpstr>Sources of Variation</vt:lpstr>
      <vt:lpstr>Figure 13.10  The results of crossing over during meiosis</vt:lpstr>
      <vt:lpstr>Crossing Over</vt:lpstr>
      <vt:lpstr>Crossing Over</vt:lpstr>
      <vt:lpstr>  Meiosis Anomalies</vt:lpstr>
      <vt:lpstr>PowerPoint Presentation</vt:lpstr>
      <vt:lpstr>Meiosis Anomalies (cont.)</vt:lpstr>
      <vt:lpstr>Meiosis Anomalies (cont.)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bradkozel</dc:creator>
  <cp:lastModifiedBy>bradkozel</cp:lastModifiedBy>
  <cp:revision>35</cp:revision>
  <cp:lastPrinted>2013-04-24T13:11:37Z</cp:lastPrinted>
  <dcterms:created xsi:type="dcterms:W3CDTF">2013-04-22T11:46:36Z</dcterms:created>
  <dcterms:modified xsi:type="dcterms:W3CDTF">2014-04-07T14:10:29Z</dcterms:modified>
</cp:coreProperties>
</file>