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B62A2-D9DA-F54F-9838-59EFAFE8D86A}" type="datetimeFigureOut">
              <a:rPr lang="en-US" smtClean="0"/>
              <a:t>6/3/14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B2518-E037-3A47-A127-6BBAB81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0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E493E080-9ED6-F543-B593-15CC74952022}" type="slidenum">
              <a:rPr lang="en-US">
                <a:latin typeface="Times" charset="0"/>
              </a:rPr>
              <a:pPr/>
              <a:t>7</a:t>
            </a:fld>
            <a:endParaRPr lang="en-US">
              <a:latin typeface="Times" charset="0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6/3/14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6: 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29" y="0"/>
            <a:ext cx="3997990" cy="679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26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Human Reproductive Anatomy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Trace the path of the gamete</a:t>
            </a:r>
          </a:p>
          <a:p>
            <a:pPr lvl="1"/>
            <a:r>
              <a:rPr lang="en-US" dirty="0" smtClean="0"/>
              <a:t>Review structures listed in your packet</a:t>
            </a:r>
          </a:p>
          <a:p>
            <a:pPr lvl="1"/>
            <a:r>
              <a:rPr lang="en-US" dirty="0" smtClean="0"/>
              <a:t>Structure-function-labeling questions – MC or word bank format</a:t>
            </a:r>
            <a:endParaRPr lang="en-US" dirty="0"/>
          </a:p>
        </p:txBody>
      </p:sp>
      <p:pic>
        <p:nvPicPr>
          <p:cNvPr id="6" name="Picture 6" descr="46-09b-FemaleReproAnat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6" y="3222083"/>
            <a:ext cx="4573940" cy="23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46-08a-MaleReproAnat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38" y="3222083"/>
            <a:ext cx="4495614" cy="239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99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48586"/>
            <a:ext cx="5398600" cy="1142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Journal 6-6: Hormonal Control of Reproductive Cycles, plus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4657706" cy="491331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Review the table in your packet and the female reproductive cycle figure</a:t>
            </a:r>
          </a:p>
          <a:p>
            <a:r>
              <a:rPr lang="en-US" dirty="0" smtClean="0"/>
              <a:t>Relate the hormone (signaling molecule) to the change in the body</a:t>
            </a:r>
          </a:p>
          <a:p>
            <a:pPr lvl="1"/>
            <a:r>
              <a:rPr lang="en-US" dirty="0" smtClean="0"/>
              <a:t>Example: elevated estrogen thickens the endometrium of the uterus</a:t>
            </a:r>
          </a:p>
          <a:p>
            <a:r>
              <a:rPr lang="en-US" dirty="0" smtClean="0"/>
              <a:t>Male Hormones – Where are they made? What do they do?</a:t>
            </a:r>
          </a:p>
          <a:p>
            <a:pPr lvl="1"/>
            <a:r>
              <a:rPr lang="en-US" dirty="0" smtClean="0"/>
              <a:t>FSH</a:t>
            </a:r>
          </a:p>
          <a:p>
            <a:pPr lvl="1"/>
            <a:r>
              <a:rPr lang="en-US" dirty="0" smtClean="0"/>
              <a:t>LH</a:t>
            </a:r>
          </a:p>
          <a:p>
            <a:pPr lvl="1"/>
            <a:r>
              <a:rPr lang="en-US" dirty="0" smtClean="0"/>
              <a:t>Testosterone</a:t>
            </a:r>
          </a:p>
          <a:p>
            <a:r>
              <a:rPr lang="en-US" dirty="0" smtClean="0"/>
              <a:t>Female Hormones – Where are they made? What do they do?</a:t>
            </a:r>
          </a:p>
          <a:p>
            <a:pPr lvl="1"/>
            <a:r>
              <a:rPr lang="en-US" dirty="0" smtClean="0"/>
              <a:t>FSH</a:t>
            </a:r>
          </a:p>
          <a:p>
            <a:pPr lvl="1"/>
            <a:r>
              <a:rPr lang="en-US" dirty="0" smtClean="0"/>
              <a:t>LH</a:t>
            </a:r>
          </a:p>
          <a:p>
            <a:pPr lvl="1"/>
            <a:r>
              <a:rPr lang="en-US" dirty="0" smtClean="0"/>
              <a:t>Estrogen</a:t>
            </a:r>
          </a:p>
          <a:p>
            <a:pPr lvl="1"/>
            <a:r>
              <a:rPr lang="en-US" dirty="0" smtClean="0"/>
              <a:t>Progesterone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27_06a_HumFemReproCyc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4" y="0"/>
            <a:ext cx="3048000" cy="666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04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566984" cy="12984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Journal 6-7: Biological Basis of Birth control (HW)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03648" cy="4572000"/>
          </a:xfrm>
        </p:spPr>
        <p:txBody>
          <a:bodyPr/>
          <a:lstStyle/>
          <a:p>
            <a:r>
              <a:rPr lang="en-US" dirty="0" smtClean="0"/>
              <a:t>Behavioral methods vs. Barrier methods vs. Chemical methods</a:t>
            </a:r>
          </a:p>
          <a:p>
            <a:r>
              <a:rPr lang="en-US" dirty="0" smtClean="0"/>
              <a:t>Be able to categorize a method based on a description</a:t>
            </a:r>
          </a:p>
          <a:p>
            <a:r>
              <a:rPr lang="en-US" dirty="0" smtClean="0"/>
              <a:t>How does the method work biologically?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7338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34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6-1: Flower and Seed Dissection and Plant reproduction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01691" cy="4572000"/>
          </a:xfrm>
        </p:spPr>
        <p:txBody>
          <a:bodyPr/>
          <a:lstStyle/>
          <a:p>
            <a:r>
              <a:rPr lang="en-US" dirty="0" smtClean="0"/>
              <a:t>Location of meiosis?</a:t>
            </a:r>
          </a:p>
          <a:p>
            <a:r>
              <a:rPr lang="en-US" dirty="0" smtClean="0"/>
              <a:t>Flower anatomy</a:t>
            </a:r>
          </a:p>
          <a:p>
            <a:r>
              <a:rPr lang="en-US" dirty="0" smtClean="0"/>
              <a:t>Structure-function-labeling questions </a:t>
            </a:r>
          </a:p>
          <a:p>
            <a:pPr lvl="1"/>
            <a:r>
              <a:rPr lang="en-US" dirty="0" smtClean="0"/>
              <a:t>MC or word bank questions</a:t>
            </a:r>
          </a:p>
          <a:p>
            <a:r>
              <a:rPr lang="en-US" dirty="0" smtClean="0"/>
              <a:t>Seed vs. Fruit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1403737"/>
            <a:ext cx="44783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90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42601"/>
            <a:ext cx="8842248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Journal 6-1: A Zillion Ways to Make </a:t>
            </a:r>
            <a:r>
              <a:rPr lang="en-US" dirty="0" smtClean="0"/>
              <a:t>More and Journal 6-2: Investigating Reproductive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6486450" cy="50426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Reproduction – one of the basic functions of a living thing</a:t>
            </a:r>
          </a:p>
          <a:p>
            <a:r>
              <a:rPr lang="en-US" dirty="0" smtClean="0"/>
              <a:t>Many different strategies exist</a:t>
            </a:r>
          </a:p>
          <a:p>
            <a:pPr lvl="1"/>
            <a:r>
              <a:rPr lang="en-US" dirty="0" smtClean="0"/>
              <a:t>Large numbers of offspring, minimal parental care</a:t>
            </a:r>
          </a:p>
          <a:p>
            <a:pPr lvl="1"/>
            <a:r>
              <a:rPr lang="en-US" dirty="0" smtClean="0"/>
              <a:t>Small number of offspring, lots of parental care</a:t>
            </a:r>
          </a:p>
          <a:p>
            <a:pPr lvl="1"/>
            <a:r>
              <a:rPr lang="en-US" dirty="0" smtClean="0"/>
              <a:t>Internal vs. External fertilization</a:t>
            </a:r>
          </a:p>
          <a:p>
            <a:pPr lvl="1"/>
            <a:r>
              <a:rPr lang="en-US" dirty="0" smtClean="0"/>
              <a:t>Internal vs. external gestation</a:t>
            </a:r>
            <a:endParaRPr lang="en-US" dirty="0" smtClean="0"/>
          </a:p>
          <a:p>
            <a:r>
              <a:rPr lang="en-US" dirty="0" smtClean="0"/>
              <a:t>Sexual </a:t>
            </a:r>
            <a:r>
              <a:rPr lang="en-US" dirty="0" smtClean="0"/>
              <a:t>vs. Asexual </a:t>
            </a:r>
            <a:r>
              <a:rPr lang="en-US" dirty="0" smtClean="0"/>
              <a:t>reproduction</a:t>
            </a:r>
          </a:p>
          <a:p>
            <a:r>
              <a:rPr lang="en-US" dirty="0" smtClean="0"/>
              <a:t>Organismal Reproduction vs.           Cellular Reproduction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22" y="4118564"/>
            <a:ext cx="3314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5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vs.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9258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Sexual reproduction</a:t>
            </a:r>
          </a:p>
          <a:p>
            <a:pPr lvl="1"/>
            <a:r>
              <a:rPr lang="en-US" dirty="0" smtClean="0"/>
              <a:t>Two genetic donors – each contribute half </a:t>
            </a:r>
          </a:p>
          <a:p>
            <a:pPr lvl="1"/>
            <a:r>
              <a:rPr lang="en-US" dirty="0" smtClean="0"/>
              <a:t>Produce gametes via meiosis – haploid cells </a:t>
            </a:r>
          </a:p>
          <a:p>
            <a:pPr lvl="1"/>
            <a:r>
              <a:rPr lang="en-US" dirty="0" smtClean="0"/>
              <a:t>Fertilization – two gametes fuse to make a diploid zygote </a:t>
            </a:r>
          </a:p>
          <a:p>
            <a:pPr lvl="1"/>
            <a:r>
              <a:rPr lang="en-US" dirty="0" smtClean="0"/>
              <a:t>High genetic variation in populations</a:t>
            </a:r>
          </a:p>
          <a:p>
            <a:r>
              <a:rPr lang="en-US" dirty="0" smtClean="0"/>
              <a:t>Asexual reproduction</a:t>
            </a:r>
          </a:p>
          <a:p>
            <a:pPr lvl="1"/>
            <a:r>
              <a:rPr lang="en-US" dirty="0" smtClean="0"/>
              <a:t>One genetic donor</a:t>
            </a:r>
          </a:p>
          <a:p>
            <a:pPr lvl="1"/>
            <a:r>
              <a:rPr lang="en-US" dirty="0" smtClean="0"/>
              <a:t>Examples.. All based on mitosis</a:t>
            </a:r>
          </a:p>
          <a:p>
            <a:pPr lvl="2"/>
            <a:r>
              <a:rPr lang="en-US" dirty="0" smtClean="0"/>
              <a:t>Binary fission</a:t>
            </a:r>
          </a:p>
          <a:p>
            <a:pPr lvl="2"/>
            <a:r>
              <a:rPr lang="en-US" dirty="0" smtClean="0"/>
              <a:t>Regeneration</a:t>
            </a:r>
          </a:p>
          <a:p>
            <a:pPr lvl="2"/>
            <a:r>
              <a:rPr lang="en-US" dirty="0" smtClean="0"/>
              <a:t>Budding</a:t>
            </a:r>
          </a:p>
          <a:p>
            <a:pPr lvl="2"/>
            <a:r>
              <a:rPr lang="en-US" dirty="0" smtClean="0"/>
              <a:t>Vegetative propagation</a:t>
            </a:r>
          </a:p>
          <a:p>
            <a:pPr lvl="1"/>
            <a:r>
              <a:rPr lang="en-US" dirty="0" smtClean="0"/>
              <a:t>Low genetic variation in populations</a:t>
            </a:r>
          </a:p>
          <a:p>
            <a:pPr lvl="1"/>
            <a:endParaRPr lang="en-US" dirty="0"/>
          </a:p>
        </p:txBody>
      </p:sp>
      <p:pic>
        <p:nvPicPr>
          <p:cNvPr id="4" name="Picture 3" descr="ameo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17" y="4437630"/>
            <a:ext cx="2720755" cy="201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perm-and-eg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637" y="822141"/>
            <a:ext cx="1580476" cy="190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37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Organismal vs. Cellular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Organismal Reproduction</a:t>
            </a:r>
          </a:p>
          <a:p>
            <a:pPr lvl="1"/>
            <a:r>
              <a:rPr lang="en-US" dirty="0" smtClean="0"/>
              <a:t>Formation of a new individual of a species</a:t>
            </a:r>
          </a:p>
          <a:p>
            <a:pPr lvl="1"/>
            <a:r>
              <a:rPr lang="en-US" dirty="0" smtClean="0"/>
              <a:t>Examples…</a:t>
            </a:r>
          </a:p>
          <a:p>
            <a:pPr lvl="2"/>
            <a:r>
              <a:rPr lang="en-US" dirty="0" smtClean="0"/>
              <a:t>Binary fission of bacteria</a:t>
            </a:r>
          </a:p>
          <a:p>
            <a:pPr lvl="2"/>
            <a:r>
              <a:rPr lang="en-US" dirty="0" smtClean="0"/>
              <a:t>Plant reproduction </a:t>
            </a:r>
          </a:p>
          <a:p>
            <a:pPr lvl="2"/>
            <a:r>
              <a:rPr lang="en-US" dirty="0" smtClean="0"/>
              <a:t>Human Reproduction</a:t>
            </a:r>
          </a:p>
          <a:p>
            <a:r>
              <a:rPr lang="en-US" dirty="0" smtClean="0"/>
              <a:t>Cellular Reproduction</a:t>
            </a:r>
          </a:p>
          <a:p>
            <a:pPr lvl="1"/>
            <a:r>
              <a:rPr lang="en-US" dirty="0" smtClean="0"/>
              <a:t>MITOSIS - Cell division </a:t>
            </a:r>
          </a:p>
          <a:p>
            <a:pPr lvl="1"/>
            <a:r>
              <a:rPr lang="en-US" dirty="0" smtClean="0"/>
              <a:t>Produces clones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3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 6-3: Mitosis and the Cell Cycle</a:t>
            </a:r>
            <a:br>
              <a:rPr lang="en-US" dirty="0" smtClean="0"/>
            </a:br>
            <a:r>
              <a:rPr lang="en-US" dirty="0" smtClean="0"/>
              <a:t>Plus,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</a:p>
          <a:p>
            <a:pPr lvl="1"/>
            <a:r>
              <a:rPr lang="en-US" dirty="0" smtClean="0"/>
              <a:t>Interphase – regular cell function, preparation for division</a:t>
            </a:r>
          </a:p>
          <a:p>
            <a:pPr lvl="1"/>
            <a:r>
              <a:rPr lang="en-US" dirty="0" smtClean="0"/>
              <a:t>Mitosis – further divided into phases that describe the movements of the chromosomes (P, M, A, T)</a:t>
            </a:r>
          </a:p>
          <a:p>
            <a:pPr lvl="2"/>
            <a:r>
              <a:rPr lang="en-US" dirty="0" smtClean="0"/>
              <a:t>Cytokinesis – separation of the cytoplasm, i.e. formation of two cells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3" y="3829969"/>
            <a:ext cx="3986153" cy="289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49" y="3829969"/>
            <a:ext cx="4311968" cy="284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22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6-4: Cancer </a:t>
            </a:r>
            <a:r>
              <a:rPr lang="en-US" dirty="0" err="1" smtClean="0"/>
              <a:t>Webquest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Cancer – uncontrolled cellular division</a:t>
            </a:r>
          </a:p>
          <a:p>
            <a:pPr lvl="1"/>
            <a:r>
              <a:rPr lang="en-US" dirty="0" smtClean="0"/>
              <a:t>Forms tumors that interrupt normal tissue function</a:t>
            </a:r>
          </a:p>
          <a:p>
            <a:r>
              <a:rPr lang="en-US" dirty="0" smtClean="0"/>
              <a:t>Occurs because mutations accumulate in genes that regulate cell division</a:t>
            </a:r>
          </a:p>
          <a:p>
            <a:pPr lvl="1"/>
            <a:r>
              <a:rPr lang="en-US" dirty="0" smtClean="0"/>
              <a:t>Mutations can be inherited but are usually due to environmental influences.</a:t>
            </a:r>
          </a:p>
          <a:p>
            <a:pPr lvl="2"/>
            <a:r>
              <a:rPr lang="en-US" dirty="0" smtClean="0"/>
              <a:t>Examples of mutagens</a:t>
            </a:r>
          </a:p>
          <a:p>
            <a:pPr lvl="3"/>
            <a:r>
              <a:rPr lang="en-US" dirty="0" smtClean="0"/>
              <a:t>Chemicals in cigarette smoke</a:t>
            </a:r>
          </a:p>
          <a:p>
            <a:pPr lvl="3"/>
            <a:r>
              <a:rPr lang="en-US" dirty="0" smtClean="0"/>
              <a:t>UV light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24" y="4150447"/>
            <a:ext cx="4250630" cy="230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4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7148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304800" y="6858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/>
              <a:t>UNreplicated</a:t>
            </a:r>
            <a:r>
              <a:rPr lang="en-US" sz="2000" dirty="0"/>
              <a:t> Chromosome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228600" y="27432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/>
              <a:t>Replicated Chromosome</a:t>
            </a: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152400" y="52578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/>
              <a:t>UNreplicated</a:t>
            </a:r>
            <a:r>
              <a:rPr lang="en-US" sz="2000" dirty="0"/>
              <a:t> Chromosomes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228600" y="36576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/>
              <a:t>Sister Chromatids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09800" y="1066800"/>
            <a:ext cx="838200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2971800"/>
            <a:ext cx="990600" cy="7620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24000" y="3429000"/>
            <a:ext cx="1676400" cy="45720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24000" y="3581400"/>
            <a:ext cx="1905000" cy="30480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05000" y="5562600"/>
            <a:ext cx="2209800" cy="45720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05000" y="5334000"/>
            <a:ext cx="609600" cy="22860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4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3162444D-52F7-4E40-A3BB-A52E6AD176E8}" type="slidenum">
              <a:rPr lang="en-US">
                <a:solidFill>
                  <a:srgbClr val="898989"/>
                </a:solidFill>
              </a:rPr>
              <a:pPr/>
              <a:t>7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2784" name="TextBox 2"/>
          <p:cNvSpPr txBox="1">
            <a:spLocks noChangeArrowheads="1"/>
          </p:cNvSpPr>
          <p:nvPr/>
        </p:nvSpPr>
        <p:spPr bwMode="auto">
          <a:xfrm>
            <a:off x="1447800" y="1905000"/>
            <a:ext cx="17748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 sz="1800"/>
              <a:t>DNA replication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24674" y="512679"/>
            <a:ext cx="2219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Chromosome Terminology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7712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  <p:bldP spid="32775" grpId="0"/>
      <p:bldP spid="327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721237"/>
          </a:xfrm>
        </p:spPr>
        <p:txBody>
          <a:bodyPr/>
          <a:lstStyle/>
          <a:p>
            <a:r>
              <a:rPr lang="en-US" dirty="0" smtClean="0"/>
              <a:t>Tetrad = replicated Homologous pair 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228605"/>
              </p:ext>
            </p:extLst>
          </p:nvPr>
        </p:nvGraphicFramePr>
        <p:xfrm>
          <a:off x="1314332" y="2306641"/>
          <a:ext cx="5945188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Document" r:id="rId3" imgW="5943600" imgH="3581400" progId="Word.Document.8">
                  <p:embed/>
                </p:oleObj>
              </mc:Choice>
              <mc:Fallback>
                <p:oleObj name="Document" r:id="rId3" imgW="5943600" imgH="3581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332" y="2306641"/>
                        <a:ext cx="5945188" cy="358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32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6-5: Formation of Gametes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Meiosis – the process of cell division that forms haploid gametes</a:t>
            </a:r>
          </a:p>
          <a:p>
            <a:pPr lvl="1"/>
            <a:r>
              <a:rPr lang="en-US" dirty="0" smtClean="0"/>
              <a:t>Occurs in sexually reproducing organisms</a:t>
            </a:r>
          </a:p>
          <a:p>
            <a:pPr lvl="1"/>
            <a:r>
              <a:rPr lang="en-US" dirty="0" smtClean="0"/>
              <a:t>Two cell divisions – reduces genetic information by half</a:t>
            </a:r>
          </a:p>
          <a:p>
            <a:pPr lvl="1"/>
            <a:r>
              <a:rPr lang="en-US" dirty="0" smtClean="0"/>
              <a:t>In humans….</a:t>
            </a:r>
          </a:p>
          <a:p>
            <a:pPr lvl="2"/>
            <a:r>
              <a:rPr lang="en-US" dirty="0" smtClean="0"/>
              <a:t>Spermatogenesis - forms sperm in the testis </a:t>
            </a:r>
          </a:p>
          <a:p>
            <a:pPr lvl="2"/>
            <a:r>
              <a:rPr lang="en-US" dirty="0" smtClean="0"/>
              <a:t>Oogenesis – forms ova in the ovaries</a:t>
            </a:r>
          </a:p>
          <a:p>
            <a:pPr lvl="1"/>
            <a:r>
              <a:rPr lang="en-US" dirty="0" smtClean="0"/>
              <a:t>Mitosis vs. Meiosis – both describe movement of chromosomes, broken into phases</a:t>
            </a:r>
          </a:p>
          <a:p>
            <a:pPr lvl="2"/>
            <a:r>
              <a:rPr lang="en-US" dirty="0" smtClean="0"/>
              <a:t>Compare metaphase, metaphase I, metaphase II</a:t>
            </a:r>
          </a:p>
          <a:p>
            <a:pPr lvl="2"/>
            <a:r>
              <a:rPr lang="en-US" dirty="0" smtClean="0"/>
              <a:t>Compare final products</a:t>
            </a:r>
          </a:p>
          <a:p>
            <a:pPr lvl="2"/>
            <a:r>
              <a:rPr lang="en-US" dirty="0" smtClean="0"/>
              <a:t>Compare locations in the organism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0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119</TotalTime>
  <Words>572</Words>
  <Application>Microsoft Macintosh PowerPoint</Application>
  <PresentationFormat>On-screen Show (4:3)</PresentationFormat>
  <Paragraphs>98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Civic</vt:lpstr>
      <vt:lpstr>Microsoft Word Document</vt:lpstr>
      <vt:lpstr>Unit 6: Reproduction</vt:lpstr>
      <vt:lpstr>Journal 6-1: A Zillion Ways to Make More and Journal 6-2: Investigating Reproductive Strategies</vt:lpstr>
      <vt:lpstr>Sexual vs. Asexual Reproduction</vt:lpstr>
      <vt:lpstr>Organismal vs. Cellular Reproduction</vt:lpstr>
      <vt:lpstr>Journal 6-3: Mitosis and the Cell Cycle Plus, notes</vt:lpstr>
      <vt:lpstr>Journal 6-4: Cancer Webquest</vt:lpstr>
      <vt:lpstr>PowerPoint Presentation</vt:lpstr>
      <vt:lpstr>Chromosome Terminology</vt:lpstr>
      <vt:lpstr>Journal 6-5: Formation of Gametes</vt:lpstr>
      <vt:lpstr>PowerPoint Presentation</vt:lpstr>
      <vt:lpstr>Notes: Human Reproductive Anatomy</vt:lpstr>
      <vt:lpstr>Journal 6-6: Hormonal Control of Reproductive Cycles, plus Notes</vt:lpstr>
      <vt:lpstr>Journal 6-7: Biological Basis of Birth control (HW)</vt:lpstr>
      <vt:lpstr>Lab 6-1: Flower and Seed Dissection and Plant reproduction notes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Reproduction</dc:title>
  <dc:creator>bradkozel</dc:creator>
  <cp:lastModifiedBy>bradkozel</cp:lastModifiedBy>
  <cp:revision>23</cp:revision>
  <dcterms:created xsi:type="dcterms:W3CDTF">2014-06-02T18:47:21Z</dcterms:created>
  <dcterms:modified xsi:type="dcterms:W3CDTF">2014-06-03T13:08:29Z</dcterms:modified>
</cp:coreProperties>
</file>