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2C2F-EEAE-044B-9318-B1D515F84620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D5C77-4E41-A148-BE9A-B76A368A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AE36AE26-14B1-274B-825E-E89223C251EB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r>
              <a:rPr lang="en-US">
                <a:latin typeface="Times" charset="0"/>
              </a:rPr>
              <a:t>Unit 5 - Reproduction (Topics 3-4)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8BB4DE75-4E5A-654D-8CEC-778BFA24555C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2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4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7101-3FD4-F445-9BA4-73063CD3DF0D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7BBE-7F04-3846-9381-93779F1E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Unit 6: Reproduction 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EC80F8BD-8ACC-8D4C-839F-15CF4BC494FB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2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sz="half" idx="1"/>
          </p:nvPr>
        </p:nvSpPr>
        <p:spPr>
          <a:xfrm>
            <a:off x="497785" y="1380331"/>
            <a:ext cx="4582417" cy="517473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Biological process that creates new individuals from existing ones.  </a:t>
            </a:r>
            <a:endParaRPr lang="en-US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Asexual </a:t>
            </a:r>
            <a:r>
              <a:rPr lang="en-US" dirty="0">
                <a:latin typeface="Calibri" charset="0"/>
              </a:rPr>
              <a:t>Reproduction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Formation of genetically identical offspring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One genetic donor (parent)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Lower Genetic variation in offspring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Sexual Reproduction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Two genetic donors (two parents)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Produces genetically different offspring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Higher genetic variation in offspring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F226ACA6-CB8C-4249-B385-7A346AB49FD5}" type="slidenum">
              <a:rPr lang="en-US">
                <a:solidFill>
                  <a:srgbClr val="898989"/>
                </a:solidFill>
              </a:rPr>
              <a:pPr/>
              <a:t>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-914400" y="236601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Reproduction</a:t>
            </a:r>
          </a:p>
        </p:txBody>
      </p:sp>
      <p:pic>
        <p:nvPicPr>
          <p:cNvPr id="19461" name="Picture 3" descr="ameo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581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sperm-and-eg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606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Genetic Variation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28194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Asexually Reproducing organisms</a:t>
            </a:r>
          </a:p>
          <a:p>
            <a:pPr lvl="1"/>
            <a:r>
              <a:rPr lang="en-US">
                <a:latin typeface="Calibri" charset="0"/>
              </a:rPr>
              <a:t>Offspring are genetic clones of the parents</a:t>
            </a:r>
          </a:p>
          <a:p>
            <a:pPr lvl="1"/>
            <a:r>
              <a:rPr lang="en-US">
                <a:latin typeface="Calibri" charset="0"/>
              </a:rPr>
              <a:t>Variation occurs through mutation and plasmid transfer in bacteria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</a:rPr>
              <a:t>Sexually Reproducing organisms</a:t>
            </a:r>
          </a:p>
          <a:p>
            <a:pPr lvl="1"/>
            <a:r>
              <a:rPr lang="en-US">
                <a:latin typeface="Calibri" charset="0"/>
              </a:rPr>
              <a:t>Offspring have a mix of parental genetic material</a:t>
            </a:r>
          </a:p>
          <a:p>
            <a:pPr lvl="1"/>
            <a:r>
              <a:rPr lang="en-US">
                <a:latin typeface="Calibri" charset="0"/>
              </a:rPr>
              <a:t>Mixture occurs randomly for each offspring</a:t>
            </a:r>
          </a:p>
          <a:p>
            <a:pPr lvl="1"/>
            <a:r>
              <a:rPr lang="en-US">
                <a:latin typeface="Calibri" charset="0"/>
              </a:rPr>
              <a:t>Therefore offspring are all genetically different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4114C-6A0E-7E4A-953A-FA0A194B8C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1510" name="Picture 6" descr="bean_leaf_beetle_ad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86350"/>
            <a:ext cx="31877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lustei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427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1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Cellular </a:t>
            </a:r>
            <a:r>
              <a:rPr lang="en-US" dirty="0" smtClean="0">
                <a:latin typeface="Calibri" charset="0"/>
              </a:rPr>
              <a:t>vs. Organismal Reproduction</a:t>
            </a:r>
            <a:endParaRPr lang="en-US" dirty="0">
              <a:latin typeface="Calibri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Cellular Reproduction</a:t>
            </a:r>
            <a:endParaRPr lang="en-US" dirty="0"/>
          </a:p>
        </p:txBody>
      </p:sp>
      <p:sp>
        <p:nvSpPr>
          <p:cNvPr id="22529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Reproduction of cells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Multicellular organisms are constantly reproducing cells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Example: We are constantly sheading dead skin cells.  New cells are reproduced to replace the dead ones.  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Organismal Reproduction</a:t>
            </a:r>
            <a:endParaRPr lang="en-US" dirty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0DC56358-F6C5-4D42-B94D-AEA8F33C1EF9}" type="slidenum">
              <a:rPr lang="en-US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Reproduction of a new individual of a species.</a:t>
            </a:r>
          </a:p>
          <a:p>
            <a:pPr lvl="1"/>
            <a:r>
              <a:rPr lang="en-US" dirty="0" smtClean="0"/>
              <a:t>For single celled organism cellular reproduction and organismal reproduction are the same!</a:t>
            </a:r>
          </a:p>
        </p:txBody>
      </p:sp>
      <p:pic>
        <p:nvPicPr>
          <p:cNvPr id="5" name="Picture 4" descr="skinx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70"/>
            <a:ext cx="4970106" cy="13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509588"/>
            <a:ext cx="3976688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-1600200" y="2286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Fission</a:t>
            </a:r>
          </a:p>
        </p:txBody>
      </p:sp>
      <p:sp>
        <p:nvSpPr>
          <p:cNvPr id="24580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4267200" cy="48006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Asexual Reproduction in bacteria</a:t>
            </a:r>
          </a:p>
          <a:p>
            <a:pPr lvl="1"/>
            <a:r>
              <a:rPr lang="en-US" sz="2400">
                <a:latin typeface="Calibri" charset="0"/>
              </a:rPr>
              <a:t>One parent bacterium becomes two daughter bacteria</a:t>
            </a:r>
          </a:p>
          <a:p>
            <a:pPr lvl="1"/>
            <a:r>
              <a:rPr lang="en-US" sz="2400">
                <a:latin typeface="Calibri" charset="0"/>
              </a:rPr>
              <a:t>DNA must replicate and move to the poles of the bacteria</a:t>
            </a:r>
          </a:p>
          <a:p>
            <a:pPr lvl="1"/>
            <a:r>
              <a:rPr lang="en-US" sz="2400">
                <a:latin typeface="Calibri" charset="0"/>
              </a:rPr>
              <a:t>Cytoplasm splits as new cell membrane and cell wall forms 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heSansMonoCon-7 Bold" charset="0"/>
                <a:ea typeface="ＭＳ Ｐゴシック" charset="0"/>
              </a:defRPr>
            </a:lvl9pPr>
          </a:lstStyle>
          <a:p>
            <a:fld id="{D048C121-CB34-A447-A45A-D8A3E9894F91}" type="slidenum">
              <a:rPr lang="en-US">
                <a:solidFill>
                  <a:srgbClr val="898989"/>
                </a:solidFill>
              </a:rPr>
              <a:pPr/>
              <a:t>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4582" name="Picture 3" descr="olih023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26860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3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3338" y="152400"/>
            <a:ext cx="5791200" cy="1219200"/>
          </a:xfrm>
        </p:spPr>
        <p:txBody>
          <a:bodyPr/>
          <a:lstStyle/>
          <a:p>
            <a:r>
              <a:rPr lang="en-US">
                <a:latin typeface="Calibri" charset="0"/>
              </a:rPr>
              <a:t>Budding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495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Asexual reproduction</a:t>
            </a:r>
          </a:p>
          <a:p>
            <a:pPr lvl="1"/>
            <a:r>
              <a:rPr lang="en-US">
                <a:latin typeface="Calibri" charset="0"/>
              </a:rPr>
              <a:t>Genetic clone develops as an out growth from the parental organism</a:t>
            </a:r>
          </a:p>
          <a:p>
            <a:pPr lvl="1"/>
            <a:r>
              <a:rPr lang="en-US">
                <a:latin typeface="Calibri" charset="0"/>
              </a:rPr>
              <a:t>Ex. Yeast</a:t>
            </a:r>
          </a:p>
          <a:p>
            <a:pPr lvl="1"/>
            <a:r>
              <a:rPr lang="en-US">
                <a:latin typeface="Calibri" charset="0"/>
              </a:rPr>
              <a:t>Ex. Hydra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30C95-7F5C-4648-B162-9101C3154D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6629" name="Picture 5" descr="wheals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308927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230438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4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3338" y="152400"/>
            <a:ext cx="5791200" cy="1219200"/>
          </a:xfrm>
        </p:spPr>
        <p:txBody>
          <a:bodyPr/>
          <a:lstStyle/>
          <a:p>
            <a:r>
              <a:rPr lang="en-US">
                <a:latin typeface="Calibri" charset="0"/>
              </a:rPr>
              <a:t>Vegetative Propagation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581400" cy="4419600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Calibri" charset="0"/>
              </a:rPr>
              <a:t>Asexual reproduction in plants</a:t>
            </a:r>
          </a:p>
          <a:p>
            <a:pPr lvl="1"/>
            <a:r>
              <a:rPr lang="en-US" sz="2400">
                <a:latin typeface="Calibri" charset="0"/>
              </a:rPr>
              <a:t>Some plant tissues can develop into full plants </a:t>
            </a:r>
          </a:p>
          <a:p>
            <a:pPr lvl="2"/>
            <a:r>
              <a:rPr lang="en-US" sz="2000">
                <a:latin typeface="Calibri" charset="0"/>
              </a:rPr>
              <a:t>Cuttings </a:t>
            </a:r>
          </a:p>
          <a:p>
            <a:pPr lvl="2"/>
            <a:r>
              <a:rPr lang="en-US" sz="2000">
                <a:latin typeface="Calibri" charset="0"/>
              </a:rPr>
              <a:t>Grafting</a:t>
            </a:r>
          </a:p>
          <a:p>
            <a:pPr lvl="1"/>
            <a:r>
              <a:rPr lang="en-US" sz="2400">
                <a:latin typeface="Calibri" charset="0"/>
              </a:rPr>
              <a:t>Some plants reproduce through under ground root networks or above ground shoots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508F-764E-3342-AEF7-99CDC2671B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7653" name="Picture 7" descr="201205221959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fig13_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438400"/>
            <a:ext cx="32908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graf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21574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grafting-proc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24495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5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3338" y="152400"/>
            <a:ext cx="5791200" cy="1219200"/>
          </a:xfrm>
        </p:spPr>
        <p:txBody>
          <a:bodyPr/>
          <a:lstStyle/>
          <a:p>
            <a:r>
              <a:rPr lang="en-US">
                <a:latin typeface="Calibri" charset="0"/>
              </a:rPr>
              <a:t>Regeneration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581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latin typeface="Calibri" charset="0"/>
              </a:rPr>
              <a:t>Asexual reproduction through regrowth of tissues </a:t>
            </a:r>
          </a:p>
          <a:p>
            <a:pPr lvl="1"/>
            <a:r>
              <a:rPr lang="en-US" sz="2400">
                <a:latin typeface="Calibri" charset="0"/>
              </a:rPr>
              <a:t>Only reproduction if two viable organisms result from fragmentation</a:t>
            </a:r>
          </a:p>
          <a:p>
            <a:pPr lvl="1"/>
            <a:r>
              <a:rPr lang="en-US" sz="2400">
                <a:latin typeface="Calibri" charset="0"/>
              </a:rPr>
              <a:t>Ex. Sea Stars</a:t>
            </a:r>
          </a:p>
          <a:p>
            <a:pPr lvl="1"/>
            <a:r>
              <a:rPr lang="en-US" sz="2400">
                <a:latin typeface="Calibri" charset="0"/>
              </a:rPr>
              <a:t>Ex. Planaria </a:t>
            </a:r>
          </a:p>
          <a:p>
            <a:pPr lvl="1"/>
            <a:r>
              <a:rPr lang="en-US" sz="2400">
                <a:latin typeface="Calibri" charset="0"/>
              </a:rPr>
              <a:t>Note: Both Sea Stars and Planaria can reproduce sexually also!!!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95975-F31A-7244-8286-2A9C64448B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8677" name="Picture 1" descr="Sub-An_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30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planar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6576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62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66241"/>
              </p:ext>
            </p:extLst>
          </p:nvPr>
        </p:nvGraphicFramePr>
        <p:xfrm>
          <a:off x="117475" y="888999"/>
          <a:ext cx="9898546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Document" r:id="rId3" imgW="5638800" imgH="2921000" progId="Word.Document.12">
                  <p:embed/>
                </p:oleObj>
              </mc:Choice>
              <mc:Fallback>
                <p:oleObj name="Document" r:id="rId3" imgW="56388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75" y="888999"/>
                        <a:ext cx="9898546" cy="512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24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304</Words>
  <Application>Microsoft Macintosh PowerPoint</Application>
  <PresentationFormat>On-screen Show (4:3)</PresentationFormat>
  <Paragraphs>61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Microsoft Word Document</vt:lpstr>
      <vt:lpstr>Unit 6: Reproduction </vt:lpstr>
      <vt:lpstr>Reproduction</vt:lpstr>
      <vt:lpstr>Genetic Variation</vt:lpstr>
      <vt:lpstr>Cellular vs. Organismal Reproduction</vt:lpstr>
      <vt:lpstr>Binary Fission</vt:lpstr>
      <vt:lpstr>Budding</vt:lpstr>
      <vt:lpstr>Vegetative Propagation</vt:lpstr>
      <vt:lpstr>Regeneration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Reproduction </dc:title>
  <dc:creator>bradkozel</dc:creator>
  <cp:lastModifiedBy>bradkozel</cp:lastModifiedBy>
  <cp:revision>5</cp:revision>
  <dcterms:created xsi:type="dcterms:W3CDTF">2014-05-01T14:37:27Z</dcterms:created>
  <dcterms:modified xsi:type="dcterms:W3CDTF">2014-05-07T12:03:22Z</dcterms:modified>
</cp:coreProperties>
</file>