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3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EA4CE-9E03-024F-9073-C8BFBCC0143C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800EE-D9A5-3E48-B4CC-ACBC05541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7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 4, Topics 3 and 4 - Gene Expression and Control of Gene Expression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047C8F-7F23-0C4D-B16D-248C4E21806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Genotype = genetic makeup (info in DNA)</a:t>
            </a:r>
          </a:p>
          <a:p>
            <a:pPr>
              <a:defRPr/>
            </a:pPr>
            <a:r>
              <a:rPr lang="en-US" smtClean="0">
                <a:cs typeface="+mn-cs"/>
              </a:rPr>
              <a:t>Phenotype = actual trait</a:t>
            </a:r>
          </a:p>
          <a:p>
            <a:pPr>
              <a:defRPr/>
            </a:pPr>
            <a:r>
              <a:rPr lang="en-US" smtClean="0">
                <a:cs typeface="+mn-cs"/>
              </a:rPr>
              <a:t>DNA specifies traits by coding for proteins</a:t>
            </a:r>
          </a:p>
          <a:p>
            <a:pPr>
              <a:defRPr/>
            </a:pPr>
            <a:r>
              <a:rPr lang="en-US" smtClean="0">
                <a:cs typeface="+mn-cs"/>
              </a:rPr>
              <a:t>One gene for one protein (one gene for one polypeptide)</a:t>
            </a:r>
          </a:p>
          <a:p>
            <a:pPr>
              <a:defRPr/>
            </a:pPr>
            <a:r>
              <a:rPr lang="en-US" smtClean="0">
                <a:cs typeface="+mn-cs"/>
              </a:rPr>
              <a:t>A typical gene has hundreds or thousands of nucleotides in a specific sequence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 4, Topics 3 and 4 - Gene Expression and Control of Gene Expression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B42888-738E-0646-B0F4-0BD7FCEE25D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mRNA only!!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 4, Topics 3 and 4 - Gene Expression and Control of Gene Expression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0B6297-D2D0-8249-9611-0198BAA4114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69" y="4343401"/>
            <a:ext cx="5485463" cy="4112684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308" y="456640"/>
            <a:ext cx="77729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308" y="1980640"/>
            <a:ext cx="3817215" cy="4115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29068" y="1980640"/>
            <a:ext cx="3817216" cy="411536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8DDC7-5D3B-C947-8DB3-D2DBCF6C5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4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6B07E84-CCFD-D146-8A2A-EE0777DF7948}" type="datetimeFigureOut">
              <a:rPr lang="en-US" smtClean="0"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1E17C0E-9756-EC43-9CAB-FD72410FAA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794675"/>
            <a:ext cx="6498158" cy="1724867"/>
          </a:xfrm>
        </p:spPr>
        <p:txBody>
          <a:bodyPr/>
          <a:lstStyle/>
          <a:p>
            <a:r>
              <a:rPr lang="en-US" dirty="0" smtClean="0"/>
              <a:t>Journal 5-6: A Closer Look at Protein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757332"/>
            <a:ext cx="6498159" cy="916641"/>
          </a:xfrm>
        </p:spPr>
        <p:txBody>
          <a:bodyPr/>
          <a:lstStyle/>
          <a:p>
            <a:r>
              <a:rPr lang="en-US" dirty="0" smtClean="0"/>
              <a:t>And Review of Journal 5-5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73636" y="6185647"/>
            <a:ext cx="1905000" cy="456640"/>
          </a:xfrm>
        </p:spPr>
        <p:txBody>
          <a:bodyPr/>
          <a:lstStyle/>
          <a:p>
            <a:pPr>
              <a:defRPr/>
            </a:pPr>
            <a:fld id="{8A302EB3-FA5C-844A-9B56-884094E2887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637" y="-134471"/>
            <a:ext cx="7772977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</a:rPr>
              <a:t>Genes and Traits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600" y="1173816"/>
            <a:ext cx="5560855" cy="5468471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Genes – section of DNA that codes for a protein</a:t>
            </a:r>
          </a:p>
          <a:p>
            <a:pPr lvl="1" eaLnBrk="1" hangingPunct="1"/>
            <a:r>
              <a:rPr lang="en-US" sz="2300" dirty="0">
                <a:latin typeface="Arial" charset="0"/>
                <a:ea typeface="ＭＳ Ｐゴシック" charset="0"/>
              </a:rPr>
              <a:t>~21,000 proteins (only!)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Genotype - Letters in your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DNA</a:t>
            </a:r>
          </a:p>
          <a:p>
            <a:pPr lvl="1"/>
            <a:r>
              <a:rPr lang="en-US" sz="2600" dirty="0" smtClean="0">
                <a:latin typeface="Arial" charset="0"/>
                <a:ea typeface="ＭＳ Ｐゴシック" charset="0"/>
              </a:rPr>
              <a:t>Ex. Gene mutation that causes sickle cell</a:t>
            </a:r>
            <a:endParaRPr lang="en-US" sz="26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Phenotype - physical trait or </a:t>
            </a:r>
            <a:r>
              <a:rPr lang="en-US" sz="2800" dirty="0" smtClean="0">
                <a:latin typeface="Arial" charset="0"/>
                <a:ea typeface="ＭＳ Ｐゴシック" charset="0"/>
              </a:rPr>
              <a:t>characteristics</a:t>
            </a:r>
          </a:p>
          <a:p>
            <a:pPr lvl="1"/>
            <a:r>
              <a:rPr lang="en-US" sz="2600" dirty="0" smtClean="0">
                <a:latin typeface="Arial" charset="0"/>
                <a:ea typeface="ＭＳ Ｐゴシック" charset="0"/>
              </a:rPr>
              <a:t>Ex: Symptoms of Sickle Cell</a:t>
            </a:r>
            <a:endParaRPr lang="en-US" sz="28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Central Dogma of Biology: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DNA     RNA     Protein </a:t>
            </a:r>
          </a:p>
        </p:txBody>
      </p:sp>
      <p:pic>
        <p:nvPicPr>
          <p:cNvPr id="22532" name="Picture 6" descr="bigenoph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5" y="2371454"/>
            <a:ext cx="2905125" cy="183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23" name="Line 7"/>
          <p:cNvSpPr>
            <a:spLocks noChangeShapeType="1"/>
          </p:cNvSpPr>
          <p:nvPr/>
        </p:nvSpPr>
        <p:spPr bwMode="auto">
          <a:xfrm>
            <a:off x="1499482" y="6185647"/>
            <a:ext cx="2294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2024" name="Line 8"/>
          <p:cNvSpPr>
            <a:spLocks noChangeShapeType="1"/>
          </p:cNvSpPr>
          <p:nvPr/>
        </p:nvSpPr>
        <p:spPr bwMode="auto">
          <a:xfrm>
            <a:off x="2489739" y="6185647"/>
            <a:ext cx="2280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517819" y="6315915"/>
            <a:ext cx="1031875" cy="32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9pPr>
          </a:lstStyle>
          <a:p>
            <a:r>
              <a:rPr lang="en-US" sz="1600" dirty="0"/>
              <a:t>genotype</a:t>
            </a:r>
          </a:p>
        </p:txBody>
      </p:sp>
      <p:sp>
        <p:nvSpPr>
          <p:cNvPr id="22537" name="TextBox 2"/>
          <p:cNvSpPr txBox="1">
            <a:spLocks noChangeArrowheads="1"/>
          </p:cNvSpPr>
          <p:nvPr/>
        </p:nvSpPr>
        <p:spPr bwMode="auto">
          <a:xfrm>
            <a:off x="2717762" y="6315915"/>
            <a:ext cx="1148773" cy="32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heSansMonoCon-7 Bold" charset="0"/>
                <a:ea typeface="ＭＳ Ｐゴシック" charset="0"/>
              </a:defRPr>
            </a:lvl9pPr>
          </a:lstStyle>
          <a:p>
            <a:r>
              <a:rPr lang="en-US" sz="1600" dirty="0"/>
              <a:t>phenotype</a:t>
            </a:r>
          </a:p>
        </p:txBody>
      </p:sp>
    </p:spTree>
    <p:extLst>
      <p:ext uri="{BB962C8B-B14F-4D97-AF65-F5344CB8AC3E}">
        <p14:creationId xmlns:p14="http://schemas.microsoft.com/office/powerpoint/2010/main" val="88476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Written Language is a code!</a:t>
            </a:r>
          </a:p>
        </p:txBody>
      </p:sp>
      <p:sp>
        <p:nvSpPr>
          <p:cNvPr id="97282" name="Content Placeholder 6"/>
          <p:cNvSpPr>
            <a:spLocks noGrp="1"/>
          </p:cNvSpPr>
          <p:nvPr>
            <p:ph idx="1"/>
          </p:nvPr>
        </p:nvSpPr>
        <p:spPr>
          <a:xfrm>
            <a:off x="917813" y="1547030"/>
            <a:ext cx="7970693" cy="411536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ABCDEFGHIJKLMNOPQRSTUVWXYZ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26 characters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Specific sequences are required to communicate.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RACECAR has meaning but…..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 RRAACCE does not</a:t>
            </a:r>
          </a:p>
          <a:p>
            <a:r>
              <a:rPr lang="en-US" dirty="0">
                <a:latin typeface="Arial" charset="0"/>
                <a:ea typeface="ＭＳ Ｐゴシック" charset="0"/>
              </a:rPr>
              <a:t>DNA has a 4 base code….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ATCG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Specific sequences are required to produce specific proteins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A6119-AC7A-0847-826D-A73D0CB549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9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 = 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02" y="1659627"/>
            <a:ext cx="2968849" cy="4854387"/>
          </a:xfrm>
        </p:spPr>
        <p:txBody>
          <a:bodyPr/>
          <a:lstStyle/>
          <a:p>
            <a:r>
              <a:rPr lang="en-US" dirty="0" smtClean="0"/>
              <a:t>2 Steps</a:t>
            </a:r>
          </a:p>
          <a:p>
            <a:pPr lvl="1"/>
            <a:r>
              <a:rPr lang="en-US" dirty="0" smtClean="0"/>
              <a:t>Transcription</a:t>
            </a:r>
          </a:p>
          <a:p>
            <a:pPr lvl="2"/>
            <a:r>
              <a:rPr lang="en-US" dirty="0" smtClean="0"/>
              <a:t>DNA sequence converted to mRNA sequence</a:t>
            </a:r>
          </a:p>
          <a:p>
            <a:pPr lvl="1"/>
            <a:r>
              <a:rPr lang="en-US" dirty="0" smtClean="0"/>
              <a:t>Translation</a:t>
            </a:r>
          </a:p>
          <a:p>
            <a:pPr lvl="2"/>
            <a:r>
              <a:rPr lang="en-US" dirty="0" smtClean="0"/>
              <a:t>mRNA sequence converted to amino acid sequence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666" y="1411977"/>
            <a:ext cx="4703885" cy="544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44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Synthesis: Cellular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</a:p>
          <a:p>
            <a:pPr lvl="1"/>
            <a:r>
              <a:rPr lang="en-US" dirty="0" smtClean="0"/>
              <a:t>RNA polymerase – Enzyme that converts DNA sequence to mRNA sequence</a:t>
            </a:r>
          </a:p>
          <a:p>
            <a:pPr lvl="1"/>
            <a:r>
              <a:rPr lang="en-US" dirty="0" smtClean="0"/>
              <a:t>Process occurs in nucleus</a:t>
            </a:r>
            <a:endParaRPr lang="en-US" dirty="0"/>
          </a:p>
        </p:txBody>
      </p:sp>
      <p:pic>
        <p:nvPicPr>
          <p:cNvPr id="4" name="Picture 5" descr="10_09aTranscription-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88" y="3406321"/>
            <a:ext cx="4074612" cy="345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281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Synthesis: Cellular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81" y="1473218"/>
            <a:ext cx="4488512" cy="5218269"/>
          </a:xfrm>
        </p:spPr>
        <p:txBody>
          <a:bodyPr/>
          <a:lstStyle/>
          <a:p>
            <a:r>
              <a:rPr lang="en-US" dirty="0" smtClean="0"/>
              <a:t>Translation</a:t>
            </a:r>
          </a:p>
          <a:p>
            <a:pPr lvl="1"/>
            <a:r>
              <a:rPr lang="en-US" dirty="0" smtClean="0"/>
              <a:t>Ribosome (</a:t>
            </a:r>
            <a:r>
              <a:rPr lang="en-US" dirty="0" err="1" smtClean="0"/>
              <a:t>rRNA</a:t>
            </a:r>
            <a:r>
              <a:rPr lang="en-US" dirty="0" smtClean="0"/>
              <a:t>) – Cell structure that converts mRNA sequence into amino acid sequence, makes the polypeptide (protein) </a:t>
            </a:r>
          </a:p>
          <a:p>
            <a:pPr lvl="1"/>
            <a:r>
              <a:rPr lang="en-US" dirty="0" smtClean="0"/>
              <a:t>Transfer RNA (</a:t>
            </a:r>
            <a:r>
              <a:rPr lang="en-US" dirty="0" err="1" smtClean="0"/>
              <a:t>tRNA</a:t>
            </a:r>
            <a:r>
              <a:rPr lang="en-US" dirty="0" smtClean="0"/>
              <a:t>) – carries amino acids into the correct position</a:t>
            </a:r>
          </a:p>
          <a:p>
            <a:pPr lvl="2"/>
            <a:r>
              <a:rPr lang="en-US" dirty="0" smtClean="0"/>
              <a:t>Codon to anticodon pairing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404" y="1444532"/>
            <a:ext cx="4015772" cy="5786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88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4AA86-A8C0-FC4B-82A1-7C6EF1ECC0F9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341" y="479051"/>
            <a:ext cx="5088659" cy="634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4290" y="739588"/>
            <a:ext cx="3186545" cy="2314239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/>
          <a:p>
            <a:pPr algn="l">
              <a:defRPr/>
            </a:pPr>
            <a:r>
              <a:rPr lang="en-US" sz="3600" dirty="0"/>
              <a:t>Genetic Code</a:t>
            </a:r>
          </a:p>
          <a:p>
            <a:pPr marL="410291" indent="-410291">
              <a:buFont typeface="Arial"/>
              <a:buChar char="•"/>
              <a:defRPr/>
            </a:pPr>
            <a:r>
              <a:rPr lang="en-US" sz="2900" dirty="0"/>
              <a:t>Codons and corresponding Amino Acids</a:t>
            </a:r>
          </a:p>
          <a:p>
            <a:pPr marL="820583" lvl="1" indent="-410291">
              <a:buFont typeface="Arial"/>
              <a:buChar char="•"/>
              <a:defRPr/>
            </a:pPr>
            <a:r>
              <a:rPr lang="en-US" sz="2200" dirty="0"/>
              <a:t>Redundant code</a:t>
            </a:r>
          </a:p>
        </p:txBody>
      </p:sp>
    </p:spTree>
    <p:extLst>
      <p:ext uri="{BB962C8B-B14F-4D97-AF65-F5344CB8AC3E}">
        <p14:creationId xmlns:p14="http://schemas.microsoft.com/office/powerpoint/2010/main" val="345084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BEE84-886D-044F-BF16-2D001CFC67C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512" y="228321"/>
            <a:ext cx="8763000" cy="6324319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thesunwashotbuttheoldmandidnotgethishat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sun was hot but the old man did not get his hat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sun was hot but the ol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e</a:t>
            </a:r>
            <a:r>
              <a:rPr lang="en-US" sz="2800">
                <a:latin typeface="Arial" charset="0"/>
                <a:ea typeface="ＭＳ Ｐゴシック" charset="0"/>
              </a:rPr>
              <a:t> man did not get his hat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sun was hot but the old man did not get his 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c</a:t>
            </a:r>
            <a:r>
              <a:rPr lang="en-US" sz="2800">
                <a:latin typeface="Arial" charset="0"/>
                <a:ea typeface="ＭＳ Ｐゴシック" charset="0"/>
              </a:rPr>
              <a:t>at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sun was hot but the old ma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.</a:t>
            </a:r>
            <a:r>
              <a:rPr lang="en-US" sz="2800">
                <a:latin typeface="Arial" charset="0"/>
                <a:ea typeface="ＭＳ Ｐゴシック" charset="0"/>
              </a:rPr>
              <a:t> did not get his hat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</a:t>
            </a: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charset="0"/>
              </a:rPr>
              <a:t>d</a:t>
            </a:r>
            <a:r>
              <a:rPr lang="en-US" sz="2800">
                <a:latin typeface="Arial" charset="0"/>
                <a:ea typeface="ＭＳ Ｐゴシック" charset="0"/>
              </a:rPr>
              <a:t> esu nwa sho tbu tth eol dma ndi dno tge thi sha t</a:t>
            </a:r>
          </a:p>
        </p:txBody>
      </p:sp>
    </p:spTree>
    <p:extLst>
      <p:ext uri="{BB962C8B-B14F-4D97-AF65-F5344CB8AC3E}">
        <p14:creationId xmlns:p14="http://schemas.microsoft.com/office/powerpoint/2010/main" val="254236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5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5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2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19</TotalTime>
  <Words>384</Words>
  <Application>Microsoft Macintosh PowerPoint</Application>
  <PresentationFormat>On-screen Show (4:3)</PresentationFormat>
  <Paragraphs>67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Journal 5-6: A Closer Look at Protein Synthesis</vt:lpstr>
      <vt:lpstr>Genes and Traits</vt:lpstr>
      <vt:lpstr>Written Language is a code!</vt:lpstr>
      <vt:lpstr>Gene Expression = Protein Synthesis</vt:lpstr>
      <vt:lpstr>Protein Synthesis: Cellular components </vt:lpstr>
      <vt:lpstr>Protein Synthesis: Cellular Components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5-6: A Closer Look at Protein Synthesis</dc:title>
  <dc:creator>bradkozel</dc:creator>
  <cp:lastModifiedBy>bradkozel</cp:lastModifiedBy>
  <cp:revision>13</cp:revision>
  <dcterms:created xsi:type="dcterms:W3CDTF">2014-04-07T11:47:35Z</dcterms:created>
  <dcterms:modified xsi:type="dcterms:W3CDTF">2014-04-09T12:14:46Z</dcterms:modified>
</cp:coreProperties>
</file>