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0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FE6EC-CC82-504F-97F1-F9C72F7990C9}" type="datetimeFigureOut">
              <a:rPr lang="en-US" smtClean="0"/>
              <a:t>3/27/14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A69FD-627C-AE43-9002-E39C809DB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6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A4416-BC82-3346-8613-4C7676D47D84}" type="slidenum">
              <a:rPr lang="en-US"/>
              <a:pPr/>
              <a:t>8</a:t>
            </a:fld>
            <a:endParaRPr lang="en-US"/>
          </a:p>
        </p:txBody>
      </p:sp>
      <p:sp>
        <p:nvSpPr>
          <p:cNvPr id="134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search which foods/students projects/ will contain GM. BioRad scientists have already figured out which foods yield better results</a:t>
            </a:r>
          </a:p>
          <a:p>
            <a:r>
              <a:rPr lang="en-US"/>
              <a:t>DNA is very very stable… Jurassic park DNA 65M years, think about the torture a dorito Corn chip has gone through and you cans still get DNA out of it!!!!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March 27,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1371600"/>
            <a:ext cx="87630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528BD3-D378-6845-95FB-9B702B5B02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4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March 27,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peace.org/international/en/campaigns/agriculture/problem/genetic-engineering/" TargetMode="External"/><Relationship Id="rId4" Type="http://schemas.openxmlformats.org/officeDocument/2006/relationships/hyperlink" Target="http://onlinelibrary.wiley.com/doi/10.1111/j.1365-294X.1992.tb00149.x/abstract" TargetMode="External"/><Relationship Id="rId5" Type="http://schemas.openxmlformats.org/officeDocument/2006/relationships/hyperlink" Target="http://www.nature.com/nature/journal/v399/n6733/abs/399214a0.html" TargetMode="External"/><Relationship Id="rId6" Type="http://schemas.openxmlformats.org/officeDocument/2006/relationships/hyperlink" Target="http://www.sciencedirect.com/science/article/pii/S003807170100027X" TargetMode="External"/><Relationship Id="rId7" Type="http://schemas.openxmlformats.org/officeDocument/2006/relationships/hyperlink" Target="http://www.genetics.org/content/155/4/1693.short" TargetMode="External"/><Relationship Id="rId8" Type="http://schemas.openxmlformats.org/officeDocument/2006/relationships/hyperlink" Target="http://www.sciencedirect.com/science/article/pii/S0273230099913715" TargetMode="External"/><Relationship Id="rId9" Type="http://schemas.openxmlformats.org/officeDocument/2006/relationships/hyperlink" Target="http://pubs.acs.org/doi/abs/10.1021/jf052459o" TargetMode="External"/><Relationship Id="rId10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nsanto.com/newsviews/pages/food-safety.asp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.genetics.utah.edu/content/labs/pcr/" TargetMode="External"/><Relationship Id="rId4" Type="http://schemas.openxmlformats.org/officeDocument/2006/relationships/hyperlink" Target="http://learn.genetics.utah.edu/content/labs/ge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learn.genetics.utah.edu/content/labs/extraction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GMO Investigation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in my food?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91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99" y="-791621"/>
            <a:ext cx="3183268" cy="3078669"/>
          </a:xfrm>
        </p:spPr>
        <p:txBody>
          <a:bodyPr>
            <a:normAutofit/>
          </a:bodyPr>
          <a:lstStyle/>
          <a:p>
            <a:r>
              <a:rPr lang="en-US" dirty="0" smtClean="0"/>
              <a:t>Genetically Modified Organisms</a:t>
            </a:r>
            <a:endParaRPr lang="en-US" dirty="0"/>
          </a:p>
        </p:txBody>
      </p:sp>
      <p:pic>
        <p:nvPicPr>
          <p:cNvPr id="6" name="Picture 5" descr="mod1fig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04" y="190499"/>
            <a:ext cx="5446328" cy="646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67831"/>
            <a:ext cx="7024744" cy="1143000"/>
          </a:xfrm>
        </p:spPr>
        <p:txBody>
          <a:bodyPr/>
          <a:lstStyle/>
          <a:p>
            <a:r>
              <a:rPr lang="en-US" dirty="0" smtClean="0"/>
              <a:t>Are GMO’s bad?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48483"/>
            <a:ext cx="6777317" cy="3508977"/>
          </a:xfrm>
        </p:spPr>
        <p:txBody>
          <a:bodyPr/>
          <a:lstStyle/>
          <a:p>
            <a:r>
              <a:rPr lang="en-US" dirty="0" smtClean="0"/>
              <a:t>What does </a:t>
            </a:r>
            <a:r>
              <a:rPr lang="en-US" dirty="0" smtClean="0">
                <a:hlinkClick r:id="rId2"/>
              </a:rPr>
              <a:t>Monsanto</a:t>
            </a:r>
            <a:r>
              <a:rPr lang="en-US" dirty="0" smtClean="0"/>
              <a:t> say? </a:t>
            </a:r>
          </a:p>
          <a:p>
            <a:r>
              <a:rPr lang="en-US" dirty="0" smtClean="0"/>
              <a:t>What does </a:t>
            </a:r>
            <a:r>
              <a:rPr lang="en-US" dirty="0" smtClean="0">
                <a:hlinkClick r:id="rId3"/>
              </a:rPr>
              <a:t>Greenpeace</a:t>
            </a:r>
            <a:r>
              <a:rPr lang="en-US" dirty="0" smtClean="0"/>
              <a:t> say?</a:t>
            </a:r>
          </a:p>
          <a:p>
            <a:r>
              <a:rPr lang="en-US" dirty="0" smtClean="0"/>
              <a:t>What does literature say? (just a sample)</a:t>
            </a:r>
          </a:p>
          <a:p>
            <a:pPr lvl="1"/>
            <a:r>
              <a:rPr lang="en-US" dirty="0" smtClean="0">
                <a:hlinkClick r:id="rId4"/>
              </a:rPr>
              <a:t>Environment 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5"/>
              </a:rPr>
              <a:t>Bt toxin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3</a:t>
            </a:r>
            <a:endParaRPr lang="en-US" dirty="0" smtClean="0"/>
          </a:p>
          <a:p>
            <a:pPr lvl="1"/>
            <a:r>
              <a:rPr lang="en-US" dirty="0" smtClean="0">
                <a:hlinkClick r:id="rId8"/>
              </a:rPr>
              <a:t>Roundup toxicology</a:t>
            </a:r>
            <a:endParaRPr lang="en-US" dirty="0" smtClean="0"/>
          </a:p>
          <a:p>
            <a:pPr lvl="1"/>
            <a:r>
              <a:rPr lang="en-US" dirty="0" smtClean="0">
                <a:hlinkClick r:id="rId9"/>
              </a:rPr>
              <a:t>Recombinant DNA and Digestion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Revised-Seal-copy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234" y="4817586"/>
            <a:ext cx="2781958" cy="204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9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onsanto-label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4066"/>
            <a:ext cx="9322580" cy="649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77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M-foods-biotechnology-2009-March07201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32" y="656166"/>
            <a:ext cx="8212667" cy="574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8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you detect a GMO crop?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358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Look for the gene!</a:t>
            </a:r>
          </a:p>
          <a:p>
            <a:r>
              <a:rPr lang="en-US" dirty="0" smtClean="0"/>
              <a:t>Two common GMO associated sequence</a:t>
            </a:r>
          </a:p>
          <a:p>
            <a:pPr lvl="1"/>
            <a:r>
              <a:rPr lang="en-US" dirty="0" smtClean="0"/>
              <a:t>35S promoter for the cauliflower mosaic virus</a:t>
            </a:r>
          </a:p>
          <a:p>
            <a:pPr lvl="1"/>
            <a:r>
              <a:rPr lang="en-US" dirty="0" smtClean="0"/>
              <a:t>Terminator for </a:t>
            </a:r>
            <a:r>
              <a:rPr lang="en-US" dirty="0" err="1" smtClean="0"/>
              <a:t>nopaline</a:t>
            </a:r>
            <a:r>
              <a:rPr lang="en-US" dirty="0" smtClean="0"/>
              <a:t> synthase (NOS) from </a:t>
            </a:r>
            <a:r>
              <a:rPr lang="en-US" i="1" dirty="0" smtClean="0"/>
              <a:t>Agrobacterium </a:t>
            </a:r>
            <a:r>
              <a:rPr lang="en-US" i="1" dirty="0" err="1" smtClean="0"/>
              <a:t>tumefaciens</a:t>
            </a:r>
            <a:endParaRPr lang="en-US" i="1" dirty="0" smtClean="0"/>
          </a:p>
          <a:p>
            <a:r>
              <a:rPr lang="en-US" dirty="0" smtClean="0"/>
              <a:t>Three steps</a:t>
            </a:r>
          </a:p>
          <a:p>
            <a:pPr lvl="1"/>
            <a:r>
              <a:rPr lang="en-US" dirty="0" smtClean="0"/>
              <a:t>Extract DNA from food sample</a:t>
            </a:r>
          </a:p>
          <a:p>
            <a:pPr lvl="1"/>
            <a:r>
              <a:rPr lang="en-US" dirty="0" smtClean="0"/>
              <a:t>Amplify targeted regions of DNA (see above)</a:t>
            </a:r>
          </a:p>
          <a:p>
            <a:pPr lvl="1"/>
            <a:r>
              <a:rPr lang="en-US" dirty="0" smtClean="0"/>
              <a:t>Compare DNA from known GMOs and non GMOs to an unknown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21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04331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GMO Investigation - Lab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06150"/>
            <a:ext cx="6777317" cy="3508977"/>
          </a:xfrm>
        </p:spPr>
        <p:txBody>
          <a:bodyPr/>
          <a:lstStyle/>
          <a:p>
            <a:r>
              <a:rPr lang="en-US" dirty="0" smtClean="0"/>
              <a:t>Day 1: </a:t>
            </a:r>
            <a:r>
              <a:rPr lang="en-US" dirty="0" smtClean="0">
                <a:hlinkClick r:id="rId2"/>
              </a:rPr>
              <a:t>DNA extraction </a:t>
            </a:r>
            <a:r>
              <a:rPr lang="en-US" dirty="0" smtClean="0"/>
              <a:t>from food samples</a:t>
            </a:r>
          </a:p>
          <a:p>
            <a:r>
              <a:rPr lang="en-US" dirty="0" smtClean="0"/>
              <a:t>Day 2: </a:t>
            </a:r>
            <a:r>
              <a:rPr lang="en-US" dirty="0" smtClean="0">
                <a:hlinkClick r:id="rId3"/>
              </a:rPr>
              <a:t>PCR</a:t>
            </a:r>
            <a:r>
              <a:rPr lang="en-US" dirty="0" smtClean="0"/>
              <a:t> amplification of target </a:t>
            </a:r>
          </a:p>
          <a:p>
            <a:r>
              <a:rPr lang="en-US" dirty="0" smtClean="0"/>
              <a:t>Day 3: </a:t>
            </a:r>
            <a:r>
              <a:rPr lang="en-US" dirty="0" smtClean="0">
                <a:hlinkClick r:id="rId4"/>
              </a:rPr>
              <a:t>Electrophoresis </a:t>
            </a:r>
            <a:r>
              <a:rPr lang="en-US" dirty="0" smtClean="0"/>
              <a:t>of PCR products</a:t>
            </a:r>
          </a:p>
          <a:p>
            <a:r>
              <a:rPr lang="en-US" dirty="0" smtClean="0"/>
              <a:t>Day 4: Analysis of Gels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8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043" name="Rectangle 91"/>
          <p:cNvSpPr>
            <a:spLocks noChangeArrowheads="1"/>
          </p:cNvSpPr>
          <p:nvPr/>
        </p:nvSpPr>
        <p:spPr bwMode="auto">
          <a:xfrm>
            <a:off x="2971800" y="1219200"/>
            <a:ext cx="457200" cy="5257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6064" name="Group 11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31208398"/>
              </p:ext>
            </p:extLst>
          </p:nvPr>
        </p:nvGraphicFramePr>
        <p:xfrm>
          <a:off x="304800" y="1790700"/>
          <a:ext cx="8839200" cy="526319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133600"/>
                <a:gridCol w="2133600"/>
                <a:gridCol w="2209800"/>
                <a:gridCol w="2362200"/>
              </a:tblGrid>
              <a:tr h="538163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Very Reliable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Reliable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Less Reliable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Very Difficult / Not Possible</a:t>
                      </a: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horzOverflow="overflow"/>
                </a:tc>
              </a:tr>
              <a:tr h="322263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Fresh corn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Veggie sausages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Veggie burgers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Oil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22263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Fresh papaya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Tortilla chips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Fried corn snacks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Salad dressing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06388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Corn bread mix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Flavored tortilla chips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Popcorn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Cereal (eg cornflakes)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22263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Corn meal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Puffed corn snacks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Fries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Wheat flour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746125"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Soy flour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Meatballs and burgers containing soy protein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Potato chips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Soy-based protein drinks/powders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Times New Roman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charset="0"/>
                        <a:ea typeface="ＭＳ Ｐゴシック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126051" name="Text Box 99"/>
          <p:cNvSpPr txBox="1">
            <a:spLocks noChangeArrowheads="1"/>
          </p:cNvSpPr>
          <p:nvPr/>
        </p:nvSpPr>
        <p:spPr bwMode="auto">
          <a:xfrm>
            <a:off x="533400" y="9906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8000"/>
                </a:solidFill>
              </a:rPr>
              <a:t>Which foods yield viable plant DNA?</a:t>
            </a:r>
          </a:p>
        </p:txBody>
      </p:sp>
    </p:spTree>
    <p:extLst>
      <p:ext uri="{BB962C8B-B14F-4D97-AF65-F5344CB8AC3E}">
        <p14:creationId xmlns:p14="http://schemas.microsoft.com/office/powerpoint/2010/main" val="626651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84</TotalTime>
  <Words>275</Words>
  <Application>Microsoft Macintosh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GMO Investigation Lab</vt:lpstr>
      <vt:lpstr>Genetically Modified Organisms</vt:lpstr>
      <vt:lpstr>Are GMO’s bad?</vt:lpstr>
      <vt:lpstr>PowerPoint Presentation</vt:lpstr>
      <vt:lpstr>PowerPoint Presentation</vt:lpstr>
      <vt:lpstr>How can you detect a GMO crop?</vt:lpstr>
      <vt:lpstr>GMO Investigation - Lab procedures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GMO Investigation Lab</dc:title>
  <dc:creator>bradkozel</dc:creator>
  <cp:lastModifiedBy>bradkozel</cp:lastModifiedBy>
  <cp:revision>11</cp:revision>
  <dcterms:created xsi:type="dcterms:W3CDTF">2014-03-27T11:44:41Z</dcterms:created>
  <dcterms:modified xsi:type="dcterms:W3CDTF">2014-03-27T13:09:19Z</dcterms:modified>
</cp:coreProperties>
</file>