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DDC202-2379-4BD5-96AF-F34F7BCECDEC}" type="doc">
      <dgm:prSet loTypeId="urn:microsoft.com/office/officeart/2005/8/layout/process5" loCatId="process" qsTypeId="urn:microsoft.com/office/officeart/2005/8/quickstyle/simple1" qsCatId="simple" csTypeId="urn:microsoft.com/office/officeart/2005/8/colors/accent1_2#1" csCatId="accent1" phldr="1"/>
      <dgm:spPr/>
    </dgm:pt>
    <dgm:pt modelId="{2FEF6616-A647-4DBA-8873-E43B5379385F}">
      <dgm:prSet phldrT="[Text]"/>
      <dgm:spPr/>
      <dgm:t>
        <a:bodyPr/>
        <a:lstStyle/>
        <a:p>
          <a:r>
            <a:rPr lang="en-US" dirty="0" smtClean="0"/>
            <a:t>Increase in nutrient levels (Phosphorus and Nitrogen)</a:t>
          </a:r>
          <a:endParaRPr lang="en-US" dirty="0"/>
        </a:p>
      </dgm:t>
    </dgm:pt>
    <dgm:pt modelId="{82B55D0C-8AEF-4EF5-B89C-ADAA9C2D82EF}" type="parTrans" cxnId="{FB37B949-B3DD-4D1F-9574-35D06D82F9B5}">
      <dgm:prSet/>
      <dgm:spPr/>
      <dgm:t>
        <a:bodyPr/>
        <a:lstStyle/>
        <a:p>
          <a:endParaRPr lang="en-US"/>
        </a:p>
      </dgm:t>
    </dgm:pt>
    <dgm:pt modelId="{245B965F-9FBE-4DAD-B478-B84098AB9EC0}" type="sibTrans" cxnId="{FB37B949-B3DD-4D1F-9574-35D06D82F9B5}">
      <dgm:prSet/>
      <dgm:spPr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en-US"/>
        </a:p>
      </dgm:t>
    </dgm:pt>
    <dgm:pt modelId="{773104EC-E4B7-4EB9-B96C-99EE62D63754}">
      <dgm:prSet phldrT="[Text]"/>
      <dgm:spPr/>
      <dgm:t>
        <a:bodyPr/>
        <a:lstStyle/>
        <a:p>
          <a:r>
            <a:rPr lang="en-US" dirty="0" smtClean="0"/>
            <a:t>Algal bloom (increased competition and murky water)</a:t>
          </a:r>
          <a:endParaRPr lang="en-US" dirty="0"/>
        </a:p>
      </dgm:t>
    </dgm:pt>
    <dgm:pt modelId="{51D047FE-C661-4103-92C0-F9626F7026F3}" type="parTrans" cxnId="{5D34B888-2E93-4C83-A1E8-C1F4709A486D}">
      <dgm:prSet/>
      <dgm:spPr/>
      <dgm:t>
        <a:bodyPr/>
        <a:lstStyle/>
        <a:p>
          <a:endParaRPr lang="en-US"/>
        </a:p>
      </dgm:t>
    </dgm:pt>
    <dgm:pt modelId="{EB221249-D3D3-4B35-ACC4-B106A3FA8115}" type="sibTrans" cxnId="{5D34B888-2E93-4C83-A1E8-C1F4709A486D}">
      <dgm:prSet/>
      <dgm:spPr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en-US" dirty="0"/>
        </a:p>
      </dgm:t>
    </dgm:pt>
    <dgm:pt modelId="{EBED0896-5B0F-4A39-9FCB-03AED7C682C8}">
      <dgm:prSet phldrT="[Text]"/>
      <dgm:spPr/>
      <dgm:t>
        <a:bodyPr/>
        <a:lstStyle/>
        <a:p>
          <a:r>
            <a:rPr lang="en-US" dirty="0" smtClean="0"/>
            <a:t>Death of algae</a:t>
          </a:r>
          <a:endParaRPr lang="en-US" dirty="0"/>
        </a:p>
      </dgm:t>
    </dgm:pt>
    <dgm:pt modelId="{03B13BC6-6EE1-49A4-8BC7-AE4C7AC79A47}" type="parTrans" cxnId="{4181878F-8994-4A9E-8EC5-B2D73FEF45F5}">
      <dgm:prSet/>
      <dgm:spPr/>
      <dgm:t>
        <a:bodyPr/>
        <a:lstStyle/>
        <a:p>
          <a:endParaRPr lang="en-US"/>
        </a:p>
      </dgm:t>
    </dgm:pt>
    <dgm:pt modelId="{0B77D893-6BC0-4193-B255-D17D74DDF2BD}" type="sibTrans" cxnId="{4181878F-8994-4A9E-8EC5-B2D73FEF45F5}">
      <dgm:prSet/>
      <dgm:spPr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en-US"/>
        </a:p>
      </dgm:t>
    </dgm:pt>
    <dgm:pt modelId="{EF864F3D-F1F3-4DC9-AC68-E90BE4B2B8D7}">
      <dgm:prSet phldrT="[Text]"/>
      <dgm:spPr/>
      <dgm:t>
        <a:bodyPr/>
        <a:lstStyle/>
        <a:p>
          <a:r>
            <a:rPr lang="en-US" dirty="0" smtClean="0"/>
            <a:t>Dissolved oxygen levels drop</a:t>
          </a:r>
          <a:endParaRPr lang="en-US" dirty="0"/>
        </a:p>
      </dgm:t>
    </dgm:pt>
    <dgm:pt modelId="{4D48B025-4B60-473E-9E3F-360E52B5D461}" type="parTrans" cxnId="{325068A5-CC0A-4540-9FAD-3BC8C7A0040D}">
      <dgm:prSet/>
      <dgm:spPr/>
      <dgm:t>
        <a:bodyPr/>
        <a:lstStyle/>
        <a:p>
          <a:endParaRPr lang="en-US"/>
        </a:p>
      </dgm:t>
    </dgm:pt>
    <dgm:pt modelId="{A51A786E-C643-42EA-8B51-B91CF0A8172B}" type="sibTrans" cxnId="{325068A5-CC0A-4540-9FAD-3BC8C7A0040D}">
      <dgm:prSet/>
      <dgm:spPr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en-US"/>
        </a:p>
      </dgm:t>
    </dgm:pt>
    <dgm:pt modelId="{45395862-B545-4E69-ABA4-6A510091001D}">
      <dgm:prSet phldrT="[Text]"/>
      <dgm:spPr/>
      <dgm:t>
        <a:bodyPr/>
        <a:lstStyle/>
        <a:p>
          <a:r>
            <a:rPr lang="en-US" dirty="0" smtClean="0"/>
            <a:t>Bacteria decompose dead matter and use up a lot of oxygen</a:t>
          </a:r>
          <a:endParaRPr lang="en-US" dirty="0"/>
        </a:p>
      </dgm:t>
    </dgm:pt>
    <dgm:pt modelId="{AFFE0742-C691-4635-AC8F-D1A91EBA9BDA}" type="parTrans" cxnId="{02520287-C3B6-4045-8CA1-81A2F3C4A764}">
      <dgm:prSet/>
      <dgm:spPr/>
      <dgm:t>
        <a:bodyPr/>
        <a:lstStyle/>
        <a:p>
          <a:endParaRPr lang="en-US"/>
        </a:p>
      </dgm:t>
    </dgm:pt>
    <dgm:pt modelId="{BD4659CC-3C4D-484B-AFF0-3033843A59B3}" type="sibTrans" cxnId="{02520287-C3B6-4045-8CA1-81A2F3C4A764}">
      <dgm:prSet/>
      <dgm:spPr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en-US"/>
        </a:p>
      </dgm:t>
    </dgm:pt>
    <dgm:pt modelId="{6F3B4905-52BB-45CB-98DE-973FF7B6D161}">
      <dgm:prSet phldrT="[Text]"/>
      <dgm:spPr/>
      <dgm:t>
        <a:bodyPr/>
        <a:lstStyle/>
        <a:p>
          <a:r>
            <a:rPr lang="en-US" dirty="0" smtClean="0"/>
            <a:t>Fish and other aquatic animals die</a:t>
          </a:r>
          <a:endParaRPr lang="en-US" dirty="0"/>
        </a:p>
      </dgm:t>
    </dgm:pt>
    <dgm:pt modelId="{60858740-DEC6-49DE-BFEE-181BCAF4AD75}" type="parTrans" cxnId="{4F7695B1-4366-4D70-ABE9-C102574A17AE}">
      <dgm:prSet/>
      <dgm:spPr/>
      <dgm:t>
        <a:bodyPr/>
        <a:lstStyle/>
        <a:p>
          <a:endParaRPr lang="en-US"/>
        </a:p>
      </dgm:t>
    </dgm:pt>
    <dgm:pt modelId="{D6387B00-30E9-4CF6-AB06-634E825A5CF9}" type="sibTrans" cxnId="{4F7695B1-4366-4D70-ABE9-C102574A17AE}">
      <dgm:prSet/>
      <dgm:spPr/>
      <dgm:t>
        <a:bodyPr/>
        <a:lstStyle/>
        <a:p>
          <a:endParaRPr lang="en-US"/>
        </a:p>
      </dgm:t>
    </dgm:pt>
    <dgm:pt modelId="{EC5FE071-0E68-4332-A527-26E2CCD06E7C}" type="pres">
      <dgm:prSet presAssocID="{7ADDC202-2379-4BD5-96AF-F34F7BCECDEC}" presName="diagram" presStyleCnt="0">
        <dgm:presLayoutVars>
          <dgm:dir/>
          <dgm:resizeHandles val="exact"/>
        </dgm:presLayoutVars>
      </dgm:prSet>
      <dgm:spPr/>
    </dgm:pt>
    <dgm:pt modelId="{97685BC0-243C-4EF6-9299-920F372B71B9}" type="pres">
      <dgm:prSet presAssocID="{2FEF6616-A647-4DBA-8873-E43B5379385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A3A557-5140-4853-BF18-C0CE3B6631CC}" type="pres">
      <dgm:prSet presAssocID="{245B965F-9FBE-4DAD-B478-B84098AB9EC0}" presName="sibTrans" presStyleLbl="sibTrans2D1" presStyleIdx="0" presStyleCnt="5"/>
      <dgm:spPr/>
      <dgm:t>
        <a:bodyPr/>
        <a:lstStyle/>
        <a:p>
          <a:endParaRPr lang="en-US"/>
        </a:p>
      </dgm:t>
    </dgm:pt>
    <dgm:pt modelId="{57CDF8FE-1F0B-4CAB-9213-B649C9C6A665}" type="pres">
      <dgm:prSet presAssocID="{245B965F-9FBE-4DAD-B478-B84098AB9EC0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82609DB2-15D2-4B8E-B082-97F475897A6B}" type="pres">
      <dgm:prSet presAssocID="{773104EC-E4B7-4EB9-B96C-99EE62D6375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4D5377-E2B7-42E3-A045-80B2100FB297}" type="pres">
      <dgm:prSet presAssocID="{EB221249-D3D3-4B35-ACC4-B106A3FA8115}" presName="sibTrans" presStyleLbl="sibTrans2D1" presStyleIdx="1" presStyleCnt="5"/>
      <dgm:spPr/>
      <dgm:t>
        <a:bodyPr/>
        <a:lstStyle/>
        <a:p>
          <a:endParaRPr lang="en-US"/>
        </a:p>
      </dgm:t>
    </dgm:pt>
    <dgm:pt modelId="{F174259A-75D4-46BF-9B9F-193AF028C3BC}" type="pres">
      <dgm:prSet presAssocID="{EB221249-D3D3-4B35-ACC4-B106A3FA8115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668519F-8EDD-4836-B0D9-8073BE89A3C3}" type="pres">
      <dgm:prSet presAssocID="{EBED0896-5B0F-4A39-9FCB-03AED7C682C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7A7828-478A-4E4A-9134-892980B2569D}" type="pres">
      <dgm:prSet presAssocID="{0B77D893-6BC0-4193-B255-D17D74DDF2BD}" presName="sibTrans" presStyleLbl="sibTrans2D1" presStyleIdx="2" presStyleCnt="5"/>
      <dgm:spPr/>
      <dgm:t>
        <a:bodyPr/>
        <a:lstStyle/>
        <a:p>
          <a:endParaRPr lang="en-US"/>
        </a:p>
      </dgm:t>
    </dgm:pt>
    <dgm:pt modelId="{052EC9E0-DD36-4C83-8F67-37174D80E71B}" type="pres">
      <dgm:prSet presAssocID="{0B77D893-6BC0-4193-B255-D17D74DDF2BD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A88887A9-AEE9-4EF3-87D7-6712723D6DF9}" type="pres">
      <dgm:prSet presAssocID="{45395862-B545-4E69-ABA4-6A510091001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D58ABC-DD4E-4B74-854A-CBF531D17DF6}" type="pres">
      <dgm:prSet presAssocID="{BD4659CC-3C4D-484B-AFF0-3033843A59B3}" presName="sibTrans" presStyleLbl="sibTrans2D1" presStyleIdx="3" presStyleCnt="5"/>
      <dgm:spPr/>
      <dgm:t>
        <a:bodyPr/>
        <a:lstStyle/>
        <a:p>
          <a:endParaRPr lang="en-US"/>
        </a:p>
      </dgm:t>
    </dgm:pt>
    <dgm:pt modelId="{B0C14146-2F80-4E65-8486-31E0C5500DBD}" type="pres">
      <dgm:prSet presAssocID="{BD4659CC-3C4D-484B-AFF0-3033843A59B3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1CDA0B18-D3C9-482D-876E-C0ED5E8E9279}" type="pres">
      <dgm:prSet presAssocID="{EF864F3D-F1F3-4DC9-AC68-E90BE4B2B8D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4D48B5-7A76-47EC-93F7-CF47FE747864}" type="pres">
      <dgm:prSet presAssocID="{A51A786E-C643-42EA-8B51-B91CF0A8172B}" presName="sibTrans" presStyleLbl="sibTrans2D1" presStyleIdx="4" presStyleCnt="5"/>
      <dgm:spPr/>
      <dgm:t>
        <a:bodyPr/>
        <a:lstStyle/>
        <a:p>
          <a:endParaRPr lang="en-US"/>
        </a:p>
      </dgm:t>
    </dgm:pt>
    <dgm:pt modelId="{2C76A094-93A7-4201-BD8E-5E39C8490216}" type="pres">
      <dgm:prSet presAssocID="{A51A786E-C643-42EA-8B51-B91CF0A8172B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C2759338-CDA7-40CC-870C-6BF1624DD93B}" type="pres">
      <dgm:prSet presAssocID="{6F3B4905-52BB-45CB-98DE-973FF7B6D16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81A78A-A2E9-1D4C-B171-4DC209ABE6DA}" type="presOf" srcId="{245B965F-9FBE-4DAD-B478-B84098AB9EC0}" destId="{57CDF8FE-1F0B-4CAB-9213-B649C9C6A665}" srcOrd="1" destOrd="0" presId="urn:microsoft.com/office/officeart/2005/8/layout/process5"/>
    <dgm:cxn modelId="{254358A3-4761-034B-93FB-CD513971476D}" type="presOf" srcId="{BD4659CC-3C4D-484B-AFF0-3033843A59B3}" destId="{B0C14146-2F80-4E65-8486-31E0C5500DBD}" srcOrd="1" destOrd="0" presId="urn:microsoft.com/office/officeart/2005/8/layout/process5"/>
    <dgm:cxn modelId="{325068A5-CC0A-4540-9FAD-3BC8C7A0040D}" srcId="{7ADDC202-2379-4BD5-96AF-F34F7BCECDEC}" destId="{EF864F3D-F1F3-4DC9-AC68-E90BE4B2B8D7}" srcOrd="4" destOrd="0" parTransId="{4D48B025-4B60-473E-9E3F-360E52B5D461}" sibTransId="{A51A786E-C643-42EA-8B51-B91CF0A8172B}"/>
    <dgm:cxn modelId="{5D34B888-2E93-4C83-A1E8-C1F4709A486D}" srcId="{7ADDC202-2379-4BD5-96AF-F34F7BCECDEC}" destId="{773104EC-E4B7-4EB9-B96C-99EE62D63754}" srcOrd="1" destOrd="0" parTransId="{51D047FE-C661-4103-92C0-F9626F7026F3}" sibTransId="{EB221249-D3D3-4B35-ACC4-B106A3FA8115}"/>
    <dgm:cxn modelId="{6ABF3DD8-7EC9-0E4B-B2C4-E557587405F7}" type="presOf" srcId="{EBED0896-5B0F-4A39-9FCB-03AED7C682C8}" destId="{F668519F-8EDD-4836-B0D9-8073BE89A3C3}" srcOrd="0" destOrd="0" presId="urn:microsoft.com/office/officeart/2005/8/layout/process5"/>
    <dgm:cxn modelId="{BEE0B3DA-2DD0-8446-972A-186CC16C82B3}" type="presOf" srcId="{2FEF6616-A647-4DBA-8873-E43B5379385F}" destId="{97685BC0-243C-4EF6-9299-920F372B71B9}" srcOrd="0" destOrd="0" presId="urn:microsoft.com/office/officeart/2005/8/layout/process5"/>
    <dgm:cxn modelId="{2ABE92B5-99C0-F149-A5BA-93F4A1191F7B}" type="presOf" srcId="{EF864F3D-F1F3-4DC9-AC68-E90BE4B2B8D7}" destId="{1CDA0B18-D3C9-482D-876E-C0ED5E8E9279}" srcOrd="0" destOrd="0" presId="urn:microsoft.com/office/officeart/2005/8/layout/process5"/>
    <dgm:cxn modelId="{CE9DD7AD-FCD6-9D48-849F-1B3FFAF7D04E}" type="presOf" srcId="{EB221249-D3D3-4B35-ACC4-B106A3FA8115}" destId="{F174259A-75D4-46BF-9B9F-193AF028C3BC}" srcOrd="1" destOrd="0" presId="urn:microsoft.com/office/officeart/2005/8/layout/process5"/>
    <dgm:cxn modelId="{02520287-C3B6-4045-8CA1-81A2F3C4A764}" srcId="{7ADDC202-2379-4BD5-96AF-F34F7BCECDEC}" destId="{45395862-B545-4E69-ABA4-6A510091001D}" srcOrd="3" destOrd="0" parTransId="{AFFE0742-C691-4635-AC8F-D1A91EBA9BDA}" sibTransId="{BD4659CC-3C4D-484B-AFF0-3033843A59B3}"/>
    <dgm:cxn modelId="{705F1085-A415-AD42-9A2E-FD2566835BBE}" type="presOf" srcId="{0B77D893-6BC0-4193-B255-D17D74DDF2BD}" destId="{837A7828-478A-4E4A-9134-892980B2569D}" srcOrd="0" destOrd="0" presId="urn:microsoft.com/office/officeart/2005/8/layout/process5"/>
    <dgm:cxn modelId="{1550D044-29AD-E14B-B093-A52E66F51542}" type="presOf" srcId="{245B965F-9FBE-4DAD-B478-B84098AB9EC0}" destId="{2BA3A557-5140-4853-BF18-C0CE3B6631CC}" srcOrd="0" destOrd="0" presId="urn:microsoft.com/office/officeart/2005/8/layout/process5"/>
    <dgm:cxn modelId="{ADA803DE-AA97-CA4B-8E8A-64E8396C9AB4}" type="presOf" srcId="{773104EC-E4B7-4EB9-B96C-99EE62D63754}" destId="{82609DB2-15D2-4B8E-B082-97F475897A6B}" srcOrd="0" destOrd="0" presId="urn:microsoft.com/office/officeart/2005/8/layout/process5"/>
    <dgm:cxn modelId="{4F7695B1-4366-4D70-ABE9-C102574A17AE}" srcId="{7ADDC202-2379-4BD5-96AF-F34F7BCECDEC}" destId="{6F3B4905-52BB-45CB-98DE-973FF7B6D161}" srcOrd="5" destOrd="0" parTransId="{60858740-DEC6-49DE-BFEE-181BCAF4AD75}" sibTransId="{D6387B00-30E9-4CF6-AB06-634E825A5CF9}"/>
    <dgm:cxn modelId="{FB37B949-B3DD-4D1F-9574-35D06D82F9B5}" srcId="{7ADDC202-2379-4BD5-96AF-F34F7BCECDEC}" destId="{2FEF6616-A647-4DBA-8873-E43B5379385F}" srcOrd="0" destOrd="0" parTransId="{82B55D0C-8AEF-4EF5-B89C-ADAA9C2D82EF}" sibTransId="{245B965F-9FBE-4DAD-B478-B84098AB9EC0}"/>
    <dgm:cxn modelId="{441B3E18-8E7B-CE46-91DF-CF9EF74C009C}" type="presOf" srcId="{6F3B4905-52BB-45CB-98DE-973FF7B6D161}" destId="{C2759338-CDA7-40CC-870C-6BF1624DD93B}" srcOrd="0" destOrd="0" presId="urn:microsoft.com/office/officeart/2005/8/layout/process5"/>
    <dgm:cxn modelId="{2FD8DBC0-D8E2-5D4F-AE8D-2D2D2CE297B9}" type="presOf" srcId="{0B77D893-6BC0-4193-B255-D17D74DDF2BD}" destId="{052EC9E0-DD36-4C83-8F67-37174D80E71B}" srcOrd="1" destOrd="0" presId="urn:microsoft.com/office/officeart/2005/8/layout/process5"/>
    <dgm:cxn modelId="{2D3ADCD6-B8F1-6147-8B43-592703BD19BD}" type="presOf" srcId="{45395862-B545-4E69-ABA4-6A510091001D}" destId="{A88887A9-AEE9-4EF3-87D7-6712723D6DF9}" srcOrd="0" destOrd="0" presId="urn:microsoft.com/office/officeart/2005/8/layout/process5"/>
    <dgm:cxn modelId="{49384DA0-9F4B-5A4B-8A92-5155FE0197CC}" type="presOf" srcId="{BD4659CC-3C4D-484B-AFF0-3033843A59B3}" destId="{A1D58ABC-DD4E-4B74-854A-CBF531D17DF6}" srcOrd="0" destOrd="0" presId="urn:microsoft.com/office/officeart/2005/8/layout/process5"/>
    <dgm:cxn modelId="{28502ED6-7E84-C54B-B767-8232EE3966AA}" type="presOf" srcId="{A51A786E-C643-42EA-8B51-B91CF0A8172B}" destId="{2C76A094-93A7-4201-BD8E-5E39C8490216}" srcOrd="1" destOrd="0" presId="urn:microsoft.com/office/officeart/2005/8/layout/process5"/>
    <dgm:cxn modelId="{3A30DE98-EA9C-EE4B-A2D0-0055880AB8DF}" type="presOf" srcId="{7ADDC202-2379-4BD5-96AF-F34F7BCECDEC}" destId="{EC5FE071-0E68-4332-A527-26E2CCD06E7C}" srcOrd="0" destOrd="0" presId="urn:microsoft.com/office/officeart/2005/8/layout/process5"/>
    <dgm:cxn modelId="{DE043BF0-E530-A349-90D8-2734D95648FB}" type="presOf" srcId="{A51A786E-C643-42EA-8B51-B91CF0A8172B}" destId="{414D48B5-7A76-47EC-93F7-CF47FE747864}" srcOrd="0" destOrd="0" presId="urn:microsoft.com/office/officeart/2005/8/layout/process5"/>
    <dgm:cxn modelId="{4181878F-8994-4A9E-8EC5-B2D73FEF45F5}" srcId="{7ADDC202-2379-4BD5-96AF-F34F7BCECDEC}" destId="{EBED0896-5B0F-4A39-9FCB-03AED7C682C8}" srcOrd="2" destOrd="0" parTransId="{03B13BC6-6EE1-49A4-8BC7-AE4C7AC79A47}" sibTransId="{0B77D893-6BC0-4193-B255-D17D74DDF2BD}"/>
    <dgm:cxn modelId="{C93C0A0A-706D-1E47-B08D-197366EA1FD2}" type="presOf" srcId="{EB221249-D3D3-4B35-ACC4-B106A3FA8115}" destId="{C04D5377-E2B7-42E3-A045-80B2100FB297}" srcOrd="0" destOrd="0" presId="urn:microsoft.com/office/officeart/2005/8/layout/process5"/>
    <dgm:cxn modelId="{1B8A59FE-1650-E04B-8E77-87B2825C107F}" type="presParOf" srcId="{EC5FE071-0E68-4332-A527-26E2CCD06E7C}" destId="{97685BC0-243C-4EF6-9299-920F372B71B9}" srcOrd="0" destOrd="0" presId="urn:microsoft.com/office/officeart/2005/8/layout/process5"/>
    <dgm:cxn modelId="{6136CEEE-9109-174E-B579-2DE9152BD3E5}" type="presParOf" srcId="{EC5FE071-0E68-4332-A527-26E2CCD06E7C}" destId="{2BA3A557-5140-4853-BF18-C0CE3B6631CC}" srcOrd="1" destOrd="0" presId="urn:microsoft.com/office/officeart/2005/8/layout/process5"/>
    <dgm:cxn modelId="{66AB3C18-8666-4241-A82D-D2AB25EB5F42}" type="presParOf" srcId="{2BA3A557-5140-4853-BF18-C0CE3B6631CC}" destId="{57CDF8FE-1F0B-4CAB-9213-B649C9C6A665}" srcOrd="0" destOrd="0" presId="urn:microsoft.com/office/officeart/2005/8/layout/process5"/>
    <dgm:cxn modelId="{6EE0DDB2-D135-564C-B9E8-A0FE8BCEFA6B}" type="presParOf" srcId="{EC5FE071-0E68-4332-A527-26E2CCD06E7C}" destId="{82609DB2-15D2-4B8E-B082-97F475897A6B}" srcOrd="2" destOrd="0" presId="urn:microsoft.com/office/officeart/2005/8/layout/process5"/>
    <dgm:cxn modelId="{8BBD1E45-3B37-6649-AE7D-6F9DBDB77A8C}" type="presParOf" srcId="{EC5FE071-0E68-4332-A527-26E2CCD06E7C}" destId="{C04D5377-E2B7-42E3-A045-80B2100FB297}" srcOrd="3" destOrd="0" presId="urn:microsoft.com/office/officeart/2005/8/layout/process5"/>
    <dgm:cxn modelId="{E8763B27-C3F5-9E46-966B-6B927753B8CB}" type="presParOf" srcId="{C04D5377-E2B7-42E3-A045-80B2100FB297}" destId="{F174259A-75D4-46BF-9B9F-193AF028C3BC}" srcOrd="0" destOrd="0" presId="urn:microsoft.com/office/officeart/2005/8/layout/process5"/>
    <dgm:cxn modelId="{A936B15E-7C34-FC42-B60C-903B74E4124A}" type="presParOf" srcId="{EC5FE071-0E68-4332-A527-26E2CCD06E7C}" destId="{F668519F-8EDD-4836-B0D9-8073BE89A3C3}" srcOrd="4" destOrd="0" presId="urn:microsoft.com/office/officeart/2005/8/layout/process5"/>
    <dgm:cxn modelId="{1AF505C7-4D40-CD4D-9007-F43BB011FF6E}" type="presParOf" srcId="{EC5FE071-0E68-4332-A527-26E2CCD06E7C}" destId="{837A7828-478A-4E4A-9134-892980B2569D}" srcOrd="5" destOrd="0" presId="urn:microsoft.com/office/officeart/2005/8/layout/process5"/>
    <dgm:cxn modelId="{C5C54274-8DC7-AB41-9C99-B1F43C7FBA70}" type="presParOf" srcId="{837A7828-478A-4E4A-9134-892980B2569D}" destId="{052EC9E0-DD36-4C83-8F67-37174D80E71B}" srcOrd="0" destOrd="0" presId="urn:microsoft.com/office/officeart/2005/8/layout/process5"/>
    <dgm:cxn modelId="{184474AD-71C3-064F-AA73-480D58F201AA}" type="presParOf" srcId="{EC5FE071-0E68-4332-A527-26E2CCD06E7C}" destId="{A88887A9-AEE9-4EF3-87D7-6712723D6DF9}" srcOrd="6" destOrd="0" presId="urn:microsoft.com/office/officeart/2005/8/layout/process5"/>
    <dgm:cxn modelId="{77E8A672-E670-414C-B2D3-30E02BA426F9}" type="presParOf" srcId="{EC5FE071-0E68-4332-A527-26E2CCD06E7C}" destId="{A1D58ABC-DD4E-4B74-854A-CBF531D17DF6}" srcOrd="7" destOrd="0" presId="urn:microsoft.com/office/officeart/2005/8/layout/process5"/>
    <dgm:cxn modelId="{4F7E8DA6-8062-9049-BD45-9C3AB9269826}" type="presParOf" srcId="{A1D58ABC-DD4E-4B74-854A-CBF531D17DF6}" destId="{B0C14146-2F80-4E65-8486-31E0C5500DBD}" srcOrd="0" destOrd="0" presId="urn:microsoft.com/office/officeart/2005/8/layout/process5"/>
    <dgm:cxn modelId="{8B494605-9C14-8743-883F-7827A2037D8A}" type="presParOf" srcId="{EC5FE071-0E68-4332-A527-26E2CCD06E7C}" destId="{1CDA0B18-D3C9-482D-876E-C0ED5E8E9279}" srcOrd="8" destOrd="0" presId="urn:microsoft.com/office/officeart/2005/8/layout/process5"/>
    <dgm:cxn modelId="{82E0611C-D775-A142-95A8-692AC7AEC98C}" type="presParOf" srcId="{EC5FE071-0E68-4332-A527-26E2CCD06E7C}" destId="{414D48B5-7A76-47EC-93F7-CF47FE747864}" srcOrd="9" destOrd="0" presId="urn:microsoft.com/office/officeart/2005/8/layout/process5"/>
    <dgm:cxn modelId="{4F76C0E6-7BD2-BF43-BEEB-F58BF22D6CD8}" type="presParOf" srcId="{414D48B5-7A76-47EC-93F7-CF47FE747864}" destId="{2C76A094-93A7-4201-BD8E-5E39C8490216}" srcOrd="0" destOrd="0" presId="urn:microsoft.com/office/officeart/2005/8/layout/process5"/>
    <dgm:cxn modelId="{DE511010-1EBF-9E40-85E7-D0AC6AFB99D3}" type="presParOf" srcId="{EC5FE071-0E68-4332-A527-26E2CCD06E7C}" destId="{C2759338-CDA7-40CC-870C-6BF1624DD93B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685BC0-243C-4EF6-9299-920F372B71B9}">
      <dsp:nvSpPr>
        <dsp:cNvPr id="0" name=""/>
        <dsp:cNvSpPr/>
      </dsp:nvSpPr>
      <dsp:spPr>
        <a:xfrm>
          <a:off x="7233" y="53347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Increase in nutrient levels (Phosphorus and Nitrogen)</a:t>
          </a:r>
          <a:endParaRPr lang="en-US" sz="1700" kern="1200" dirty="0"/>
        </a:p>
      </dsp:txBody>
      <dsp:txXfrm>
        <a:off x="45225" y="571471"/>
        <a:ext cx="2085893" cy="1221142"/>
      </dsp:txXfrm>
    </dsp:sp>
    <dsp:sp modelId="{2BA3A557-5140-4853-BF18-C0CE3B6631CC}">
      <dsp:nvSpPr>
        <dsp:cNvPr id="0" name=""/>
        <dsp:cNvSpPr/>
      </dsp:nvSpPr>
      <dsp:spPr>
        <a:xfrm>
          <a:off x="2359355" y="913970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>
              <a:lumMod val="95000"/>
              <a:lumOff val="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359355" y="1021199"/>
        <a:ext cx="320822" cy="321687"/>
      </dsp:txXfrm>
    </dsp:sp>
    <dsp:sp modelId="{82609DB2-15D2-4B8E-B082-97F475897A6B}">
      <dsp:nvSpPr>
        <dsp:cNvPr id="0" name=""/>
        <dsp:cNvSpPr/>
      </dsp:nvSpPr>
      <dsp:spPr>
        <a:xfrm>
          <a:off x="3033861" y="53347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Algal bloom (increased competition and murky water)</a:t>
          </a:r>
          <a:endParaRPr lang="en-US" sz="1700" kern="1200" dirty="0"/>
        </a:p>
      </dsp:txBody>
      <dsp:txXfrm>
        <a:off x="3071853" y="571471"/>
        <a:ext cx="2085893" cy="1221142"/>
      </dsp:txXfrm>
    </dsp:sp>
    <dsp:sp modelId="{C04D5377-E2B7-42E3-A045-80B2100FB297}">
      <dsp:nvSpPr>
        <dsp:cNvPr id="0" name=""/>
        <dsp:cNvSpPr/>
      </dsp:nvSpPr>
      <dsp:spPr>
        <a:xfrm>
          <a:off x="5385983" y="913970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>
              <a:lumMod val="95000"/>
              <a:lumOff val="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5385983" y="1021199"/>
        <a:ext cx="320822" cy="321687"/>
      </dsp:txXfrm>
    </dsp:sp>
    <dsp:sp modelId="{F668519F-8EDD-4836-B0D9-8073BE89A3C3}">
      <dsp:nvSpPr>
        <dsp:cNvPr id="0" name=""/>
        <dsp:cNvSpPr/>
      </dsp:nvSpPr>
      <dsp:spPr>
        <a:xfrm>
          <a:off x="6060489" y="533479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Death of algae</a:t>
          </a:r>
          <a:endParaRPr lang="en-US" sz="1700" kern="1200" dirty="0"/>
        </a:p>
      </dsp:txBody>
      <dsp:txXfrm>
        <a:off x="6098481" y="571471"/>
        <a:ext cx="2085893" cy="1221142"/>
      </dsp:txXfrm>
    </dsp:sp>
    <dsp:sp modelId="{837A7828-478A-4E4A-9134-892980B2569D}">
      <dsp:nvSpPr>
        <dsp:cNvPr id="0" name=""/>
        <dsp:cNvSpPr/>
      </dsp:nvSpPr>
      <dsp:spPr>
        <a:xfrm rot="5400000">
          <a:off x="6912269" y="198193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>
              <a:lumMod val="95000"/>
              <a:lumOff val="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6980585" y="2020851"/>
        <a:ext cx="321687" cy="320822"/>
      </dsp:txXfrm>
    </dsp:sp>
    <dsp:sp modelId="{A88887A9-AEE9-4EF3-87D7-6712723D6DF9}">
      <dsp:nvSpPr>
        <dsp:cNvPr id="0" name=""/>
        <dsp:cNvSpPr/>
      </dsp:nvSpPr>
      <dsp:spPr>
        <a:xfrm>
          <a:off x="6060489" y="269535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Bacteria decompose dead matter and use up a lot of oxygen</a:t>
          </a:r>
          <a:endParaRPr lang="en-US" sz="1700" kern="1200" dirty="0"/>
        </a:p>
      </dsp:txBody>
      <dsp:txXfrm>
        <a:off x="6098481" y="2733348"/>
        <a:ext cx="2085893" cy="1221142"/>
      </dsp:txXfrm>
    </dsp:sp>
    <dsp:sp modelId="{A1D58ABC-DD4E-4B74-854A-CBF531D17DF6}">
      <dsp:nvSpPr>
        <dsp:cNvPr id="0" name=""/>
        <dsp:cNvSpPr/>
      </dsp:nvSpPr>
      <dsp:spPr>
        <a:xfrm rot="10800000">
          <a:off x="5411926" y="307584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>
              <a:lumMod val="95000"/>
              <a:lumOff val="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5549421" y="3183076"/>
        <a:ext cx="320822" cy="321687"/>
      </dsp:txXfrm>
    </dsp:sp>
    <dsp:sp modelId="{1CDA0B18-D3C9-482D-876E-C0ED5E8E9279}">
      <dsp:nvSpPr>
        <dsp:cNvPr id="0" name=""/>
        <dsp:cNvSpPr/>
      </dsp:nvSpPr>
      <dsp:spPr>
        <a:xfrm>
          <a:off x="3033861" y="269535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Dissolved oxygen levels drop</a:t>
          </a:r>
          <a:endParaRPr lang="en-US" sz="1700" kern="1200" dirty="0"/>
        </a:p>
      </dsp:txBody>
      <dsp:txXfrm>
        <a:off x="3071853" y="2733348"/>
        <a:ext cx="2085893" cy="1221142"/>
      </dsp:txXfrm>
    </dsp:sp>
    <dsp:sp modelId="{414D48B5-7A76-47EC-93F7-CF47FE747864}">
      <dsp:nvSpPr>
        <dsp:cNvPr id="0" name=""/>
        <dsp:cNvSpPr/>
      </dsp:nvSpPr>
      <dsp:spPr>
        <a:xfrm rot="10800000">
          <a:off x="2385298" y="3075847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>
              <a:lumMod val="95000"/>
              <a:lumOff val="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2522793" y="3183076"/>
        <a:ext cx="320822" cy="321687"/>
      </dsp:txXfrm>
    </dsp:sp>
    <dsp:sp modelId="{C2759338-CDA7-40CC-870C-6BF1624DD93B}">
      <dsp:nvSpPr>
        <dsp:cNvPr id="0" name=""/>
        <dsp:cNvSpPr/>
      </dsp:nvSpPr>
      <dsp:spPr>
        <a:xfrm>
          <a:off x="7233" y="2695356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Fish and other aquatic animals die</a:t>
          </a:r>
          <a:endParaRPr lang="en-US" sz="1700" kern="1200" dirty="0"/>
        </a:p>
      </dsp:txBody>
      <dsp:txXfrm>
        <a:off x="45225" y="2733348"/>
        <a:ext cx="2085893" cy="1221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3060C-8403-6C46-AE14-1932BC042DF2}" type="datetimeFigureOut">
              <a:rPr lang="en-US" smtClean="0"/>
              <a:t>12/3/13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5AE11-4033-4940-9AC4-4F6D76A7F6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8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23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23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23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-123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A5C9024-14CE-4A4A-9113-6993DFC3C541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032735-F876-854E-93ED-E4199E01AACA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71B-B5DB-C14A-BC1F-A3B2179F613E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9A92137-9099-5040-9CA6-C8CB148FF50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71B-B5DB-C14A-BC1F-A3B2179F613E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2137-9099-5040-9CA6-C8CB148F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71B-B5DB-C14A-BC1F-A3B2179F613E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2137-9099-5040-9CA6-C8CB148F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71B-B5DB-C14A-BC1F-A3B2179F613E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2137-9099-5040-9CA6-C8CB148F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71B-B5DB-C14A-BC1F-A3B2179F613E}" type="datetimeFigureOut">
              <a:rPr lang="en-US" smtClean="0"/>
              <a:t>12/3/13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2137-9099-5040-9CA6-C8CB148FF50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71B-B5DB-C14A-BC1F-A3B2179F613E}" type="datetimeFigureOut">
              <a:rPr lang="en-US" smtClean="0"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2137-9099-5040-9CA6-C8CB148F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71B-B5DB-C14A-BC1F-A3B2179F613E}" type="datetimeFigureOut">
              <a:rPr lang="en-US" smtClean="0"/>
              <a:t>12/3/13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2137-9099-5040-9CA6-C8CB148F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71B-B5DB-C14A-BC1F-A3B2179F613E}" type="datetimeFigureOut">
              <a:rPr lang="en-US" smtClean="0"/>
              <a:t>12/3/13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2137-9099-5040-9CA6-C8CB148F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71B-B5DB-C14A-BC1F-A3B2179F613E}" type="datetimeFigureOut">
              <a:rPr lang="en-US" smtClean="0"/>
              <a:t>12/3/13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2137-9099-5040-9CA6-C8CB148F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71B-B5DB-C14A-BC1F-A3B2179F613E}" type="datetimeFigureOut">
              <a:rPr lang="en-US" smtClean="0"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2137-9099-5040-9CA6-C8CB148FF5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371B-B5DB-C14A-BC1F-A3B2179F613E}" type="datetimeFigureOut">
              <a:rPr lang="en-US" smtClean="0"/>
              <a:t>12/3/13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92137-9099-5040-9CA6-C8CB148FF50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DC2371B-B5DB-C14A-BC1F-A3B2179F613E}" type="datetimeFigureOut">
              <a:rPr lang="en-US" smtClean="0"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A92137-9099-5040-9CA6-C8CB148FF50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Nitrogen and Phosphorous Cycles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Eutrophication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029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ulturaleutrop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47" y="368091"/>
            <a:ext cx="8917031" cy="6275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632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Eutrophication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normally limits algae growth in a lake or river?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Eutrophication – the increase of chemical nutrients so that they no longer limit growth</a:t>
            </a:r>
          </a:p>
          <a:p>
            <a:pPr lvl="1"/>
            <a:r>
              <a:rPr lang="en-US" dirty="0" smtClean="0"/>
              <a:t>Nitrogen compounds</a:t>
            </a:r>
          </a:p>
          <a:p>
            <a:pPr lvl="1"/>
            <a:r>
              <a:rPr lang="en-US" dirty="0" smtClean="0"/>
              <a:t>Phosphorous compounds</a:t>
            </a:r>
          </a:p>
        </p:txBody>
      </p:sp>
    </p:spTree>
    <p:extLst>
      <p:ext uri="{BB962C8B-B14F-4D97-AF65-F5344CB8AC3E}">
        <p14:creationId xmlns:p14="http://schemas.microsoft.com/office/powerpoint/2010/main" val="4085628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Eutrophication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1733550"/>
            <a:ext cx="4040188" cy="6397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>Oligotrophic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> Lake (healthy)</a:t>
            </a:r>
            <a:endParaRPr lang="en-US" dirty="0">
              <a:solidFill>
                <a:schemeClr val="tx2">
                  <a:lumMod val="75000"/>
                </a:schemeClr>
              </a:solidFill>
              <a:ea typeface="+mn-ea"/>
              <a:cs typeface="+mn-cs"/>
            </a:endParaRPr>
          </a:p>
        </p:txBody>
      </p:sp>
      <p:pic>
        <p:nvPicPr>
          <p:cNvPr id="31747" name="Content Placeholder 11" descr="como1 - oligotrophic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2989263"/>
            <a:ext cx="4040188" cy="2719387"/>
          </a:xfrm>
        </p:spPr>
      </p:pic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5025" y="1733550"/>
            <a:ext cx="4041775" cy="6397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>Eutrophic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> Lake (unhealthy)</a:t>
            </a:r>
            <a:endParaRPr lang="en-US" dirty="0">
              <a:solidFill>
                <a:schemeClr val="tx2">
                  <a:lumMod val="75000"/>
                </a:schemeClr>
              </a:solidFill>
              <a:ea typeface="+mn-ea"/>
              <a:cs typeface="+mn-cs"/>
            </a:endParaRPr>
          </a:p>
        </p:txBody>
      </p:sp>
      <p:pic>
        <p:nvPicPr>
          <p:cNvPr id="31749" name="Content Placeholder 12" descr="algae2 eutrophic lake.jpg"/>
          <p:cNvPicPr>
            <a:picLocks noGrp="1" noChangeAspect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4730750" y="2895600"/>
            <a:ext cx="3754438" cy="2819400"/>
          </a:xfrm>
        </p:spPr>
      </p:pic>
    </p:spTree>
    <p:extLst>
      <p:ext uri="{BB962C8B-B14F-4D97-AF65-F5344CB8AC3E}">
        <p14:creationId xmlns:p14="http://schemas.microsoft.com/office/powerpoint/2010/main" val="4225140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Eutrophication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3550"/>
            <a:ext cx="4040188" cy="6397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>Oligotrophic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> Lake (healthy)</a:t>
            </a:r>
            <a:endParaRPr lang="en-US" dirty="0">
              <a:solidFill>
                <a:schemeClr val="tx2">
                  <a:lumMod val="75000"/>
                </a:schemeClr>
              </a:solidFill>
              <a:ea typeface="+mn-ea"/>
              <a:cs typeface="+mn-cs"/>
            </a:endParaRPr>
          </a:p>
        </p:txBody>
      </p:sp>
      <p:pic>
        <p:nvPicPr>
          <p:cNvPr id="32771" name="Content Placeholder 7" descr="Oligo cartoon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3005138"/>
            <a:ext cx="4040188" cy="2687637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33550"/>
            <a:ext cx="3827038" cy="6397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>Eutrophic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ea typeface="+mn-ea"/>
                <a:cs typeface="+mn-cs"/>
              </a:rPr>
              <a:t> Lake (unhealthy)</a:t>
            </a:r>
            <a:endParaRPr lang="en-US" dirty="0">
              <a:solidFill>
                <a:schemeClr val="tx2">
                  <a:lumMod val="75000"/>
                </a:schemeClr>
              </a:solidFill>
              <a:ea typeface="+mn-ea"/>
              <a:cs typeface="+mn-cs"/>
            </a:endParaRPr>
          </a:p>
        </p:txBody>
      </p:sp>
      <p:pic>
        <p:nvPicPr>
          <p:cNvPr id="32773" name="Content Placeholder 8" descr="Eutro cartoon.jpg"/>
          <p:cNvPicPr>
            <a:picLocks noGrp="1" noChangeAspect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4645025" y="3001963"/>
            <a:ext cx="4041775" cy="2693987"/>
          </a:xfrm>
        </p:spPr>
      </p:pic>
      <p:sp>
        <p:nvSpPr>
          <p:cNvPr id="32774" name="TextBox 9"/>
          <p:cNvSpPr txBox="1">
            <a:spLocks noChangeArrowheads="1"/>
          </p:cNvSpPr>
          <p:nvPr/>
        </p:nvSpPr>
        <p:spPr bwMode="auto">
          <a:xfrm>
            <a:off x="4648200" y="5791200"/>
            <a:ext cx="4038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High nutrients, low biodiversity, lots of plants and algae, few animals, low value</a:t>
            </a:r>
          </a:p>
        </p:txBody>
      </p:sp>
      <p:sp>
        <p:nvSpPr>
          <p:cNvPr id="32775" name="TextBox 10"/>
          <p:cNvSpPr txBox="1">
            <a:spLocks noChangeArrowheads="1"/>
          </p:cNvSpPr>
          <p:nvPr/>
        </p:nvSpPr>
        <p:spPr bwMode="auto">
          <a:xfrm>
            <a:off x="457200" y="5791200"/>
            <a:ext cx="403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Low nutrients, small populations, high biodiversity, high value</a:t>
            </a:r>
          </a:p>
        </p:txBody>
      </p:sp>
    </p:spTree>
    <p:extLst>
      <p:ext uri="{BB962C8B-B14F-4D97-AF65-F5344CB8AC3E}">
        <p14:creationId xmlns:p14="http://schemas.microsoft.com/office/powerpoint/2010/main" val="1666108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27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does this happen?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2823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685BC0-243C-4EF6-9299-920F372B71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7685BC0-243C-4EF6-9299-920F372B71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A3A557-5140-4853-BF18-C0CE3B663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2BA3A557-5140-4853-BF18-C0CE3B6631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609DB2-15D2-4B8E-B082-97F475897A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82609DB2-15D2-4B8E-B082-97F475897A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4D5377-E2B7-42E3-A045-80B2100FB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C04D5377-E2B7-42E3-A045-80B2100FB2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68519F-8EDD-4836-B0D9-8073BE89A3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F668519F-8EDD-4836-B0D9-8073BE89A3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7A7828-478A-4E4A-9134-892980B25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837A7828-478A-4E4A-9134-892980B256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8887A9-AEE9-4EF3-87D7-6712723D6D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A88887A9-AEE9-4EF3-87D7-6712723D6D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D58ABC-DD4E-4B74-854A-CBF531D17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A1D58ABC-DD4E-4B74-854A-CBF531D17D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DA0B18-D3C9-482D-876E-C0ED5E8E9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1CDA0B18-D3C9-482D-876E-C0ED5E8E9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4D48B5-7A76-47EC-93F7-CF47FE7478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dgm id="{414D48B5-7A76-47EC-93F7-CF47FE7478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759338-CDA7-40CC-870C-6BF1624DD9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C2759338-CDA7-40CC-870C-6BF1624DD9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Nitrogen Cycle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The movement of nitrogen through the biosphere.</a:t>
            </a:r>
          </a:p>
          <a:p>
            <a:pPr eaLnBrk="1" hangingPunct="1"/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Nitrogen is a necessary part of many biological molecules…</a:t>
            </a:r>
          </a:p>
          <a:p>
            <a:pPr lvl="1" eaLnBrk="1" hangingPunct="1"/>
            <a:r>
              <a:rPr lang="en-US" sz="2000" dirty="0">
                <a:latin typeface="Arial" charset="0"/>
                <a:ea typeface="ＭＳ Ｐゴシック" charset="0"/>
              </a:rPr>
              <a:t>Proteins (muscle, hormones, make up most of the cell</a:t>
            </a:r>
          </a:p>
          <a:p>
            <a:pPr lvl="1" eaLnBrk="1" hangingPunct="1"/>
            <a:r>
              <a:rPr lang="en-US" sz="2000" dirty="0">
                <a:latin typeface="Arial" charset="0"/>
                <a:ea typeface="ＭＳ Ｐゴシック" charset="0"/>
              </a:rPr>
              <a:t>DNA (information molecule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)</a:t>
            </a:r>
            <a:endParaRPr lang="en-US" sz="2400" dirty="0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Most nitrogen is in the form of N</a:t>
            </a:r>
            <a:r>
              <a:rPr lang="en-US" sz="2400" baseline="-25000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  <a:p>
            <a:pPr lvl="1" eaLnBrk="1" hangingPunct="1"/>
            <a:r>
              <a:rPr lang="en-US" sz="2000" dirty="0">
                <a:latin typeface="Arial" charset="0"/>
                <a:ea typeface="ＭＳ Ｐゴシック" charset="0"/>
              </a:rPr>
              <a:t>78% of the air is nitrogen 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gas</a:t>
            </a:r>
          </a:p>
          <a:p>
            <a:r>
              <a:rPr lang="en-US" sz="2400" dirty="0" smtClean="0">
                <a:latin typeface="Arial" charset="0"/>
                <a:ea typeface="ＭＳ Ｐゴシック" charset="0"/>
              </a:rPr>
              <a:t>Nitrogen </a:t>
            </a:r>
            <a:r>
              <a:rPr lang="en-US" dirty="0" smtClean="0">
                <a:latin typeface="Arial" charset="0"/>
                <a:ea typeface="ＭＳ Ｐゴシック" charset="0"/>
              </a:rPr>
              <a:t>compounds are found in fertilizers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charset="0"/>
              </a:rPr>
              <a:t>Natural – manure, decomposing organic material</a:t>
            </a:r>
          </a:p>
          <a:p>
            <a:pPr lvl="1"/>
            <a:r>
              <a:rPr lang="en-US" dirty="0" smtClean="0">
                <a:latin typeface="Arial" charset="0"/>
                <a:ea typeface="ＭＳ Ｐゴシック" charset="0"/>
              </a:rPr>
              <a:t>Human made – </a:t>
            </a:r>
            <a:r>
              <a:rPr lang="en-US" i="1" dirty="0" smtClean="0">
                <a:latin typeface="Arial" charset="0"/>
                <a:ea typeface="ＭＳ Ｐゴシック" charset="0"/>
              </a:rPr>
              <a:t>Miracle grow, Scotts</a:t>
            </a:r>
            <a:endParaRPr lang="en-US" sz="2000" i="1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44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 descr="Nitrogen_Cyc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1828800"/>
            <a:ext cx="55753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609600" y="304800"/>
            <a:ext cx="2876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/>
              <a:t>Nitrogen Cycle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05463" y="1209463"/>
            <a:ext cx="3657600" cy="5637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dirty="0"/>
              <a:t>Some Soil Bacteria can take Nitrogen from the air and make nitrogen compounds</a:t>
            </a:r>
          </a:p>
          <a:p>
            <a:pPr marL="342900" indent="-342900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dirty="0"/>
              <a:t>Legumes - symbiotic relationship between plant and bacteria</a:t>
            </a:r>
          </a:p>
          <a:p>
            <a:pPr marL="342900" indent="-342900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dirty="0"/>
              <a:t>Nitrogen containing compounds are a main part of fertilizer</a:t>
            </a:r>
          </a:p>
          <a:p>
            <a:pPr marL="342900" indent="-342900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dirty="0"/>
              <a:t>Plants take up nitrogen from the soil</a:t>
            </a:r>
          </a:p>
          <a:p>
            <a:pPr marL="457200" indent="-457200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dirty="0"/>
              <a:t>Animals get nitrogen from eating</a:t>
            </a:r>
          </a:p>
          <a:p>
            <a:pPr marL="457200" indent="-457200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dirty="0"/>
              <a:t>Decomposition of organic matter</a:t>
            </a:r>
          </a:p>
          <a:p>
            <a:pPr marL="914400" lvl="1" indent="-457200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dirty="0"/>
              <a:t>Returns nitrogen compounds to the soil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/>
          </a:p>
          <a:p>
            <a:pPr lvl="1">
              <a:defRPr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362200" y="3200400"/>
            <a:ext cx="9144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50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4114800"/>
            <a:ext cx="1295400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50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600200" y="5562600"/>
            <a:ext cx="12954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50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886200" y="5486400"/>
            <a:ext cx="1143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50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657600" y="4419600"/>
            <a:ext cx="1219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50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4191000"/>
            <a:ext cx="9906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50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28600" y="5791200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50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219200" y="2819400"/>
            <a:ext cx="9144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5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88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Phosphorus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Movement of Phosphorous in the biosphere</a:t>
            </a:r>
          </a:p>
          <a:p>
            <a:r>
              <a:rPr lang="en-US" dirty="0" smtClean="0"/>
              <a:t>Phosphorous is an essential element in DNA and RNA</a:t>
            </a:r>
          </a:p>
          <a:p>
            <a:r>
              <a:rPr lang="en-US" dirty="0" smtClean="0"/>
              <a:t>Most phosphorus exists in molecules that make up the soil, rock and the ocean floor</a:t>
            </a:r>
          </a:p>
          <a:p>
            <a:r>
              <a:rPr lang="en-US" dirty="0" smtClean="0"/>
              <a:t>Phosphorus compounds are used in detergents and fertilizers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6659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0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14" y="349687"/>
            <a:ext cx="7620000" cy="476250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370905" y="5112187"/>
            <a:ext cx="4038600" cy="160547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Erosion deposits phosphates into water and land</a:t>
            </a:r>
          </a:p>
          <a:p>
            <a:r>
              <a:rPr lang="en-US" sz="2000" dirty="0" smtClean="0"/>
              <a:t>Runoff from farms and homes into water </a:t>
            </a:r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5112186"/>
            <a:ext cx="4038600" cy="174581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Plants obtain it from the soil</a:t>
            </a:r>
          </a:p>
          <a:p>
            <a:r>
              <a:rPr lang="en-US" sz="2000" dirty="0" smtClean="0"/>
              <a:t>Passed through the food chain</a:t>
            </a:r>
          </a:p>
          <a:p>
            <a:r>
              <a:rPr lang="en-US" sz="2000" dirty="0" smtClean="0"/>
              <a:t>Decomposers deposit in into the soil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6056117" y="4509118"/>
            <a:ext cx="2116879" cy="4417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08856" y="2852706"/>
            <a:ext cx="975605" cy="6809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84461" y="2576638"/>
            <a:ext cx="1490253" cy="7545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41721" y="2576639"/>
            <a:ext cx="957198" cy="6257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601466" y="607351"/>
            <a:ext cx="1288535" cy="6993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546243" y="792017"/>
            <a:ext cx="1288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Erosion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41721" y="2576639"/>
            <a:ext cx="957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Runoff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56117" y="4509118"/>
            <a:ext cx="1932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Decomposers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08856" y="2879228"/>
            <a:ext cx="975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Plant uptake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884461" y="2687064"/>
            <a:ext cx="1490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Passed in Food Chain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413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1034</TotalTime>
  <Words>343</Words>
  <Application>Microsoft Macintosh PowerPoint</Application>
  <PresentationFormat>On-screen Show (4:3)</PresentationFormat>
  <Paragraphs>60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Eutrophication</vt:lpstr>
      <vt:lpstr>Eutrophication</vt:lpstr>
      <vt:lpstr>Eutrophication</vt:lpstr>
      <vt:lpstr>Eutrophication</vt:lpstr>
      <vt:lpstr>How does this happen?</vt:lpstr>
      <vt:lpstr>Nitrogen Cycle</vt:lpstr>
      <vt:lpstr>PowerPoint Presentation</vt:lpstr>
      <vt:lpstr>Phosphorus Cycle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and Matter in the Ecosystem</dc:title>
  <dc:creator>bradkozel</dc:creator>
  <cp:lastModifiedBy>bradkozel</cp:lastModifiedBy>
  <cp:revision>20</cp:revision>
  <dcterms:created xsi:type="dcterms:W3CDTF">2013-11-07T20:17:51Z</dcterms:created>
  <dcterms:modified xsi:type="dcterms:W3CDTF">2013-12-03T13:20:16Z</dcterms:modified>
</cp:coreProperties>
</file>