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3060C-8403-6C46-AE14-1932BC042DF2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5AE11-4033-4940-9AC4-4F6D76A7F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C2371B-B5DB-C14A-BC1F-A3B2179F613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Carbon Cycle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and Matter in the 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2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Greenhouse effect</a:t>
            </a:r>
          </a:p>
        </p:txBody>
      </p:sp>
      <p:pic>
        <p:nvPicPr>
          <p:cNvPr id="29698" name="Picture 3" descr="pic.greenhouse_effec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40894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6825" y="1484313"/>
            <a:ext cx="28082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/>
              <a:t>Solar Energy trapped by the atmosphere</a:t>
            </a:r>
          </a:p>
          <a:p>
            <a:pPr>
              <a:buFont typeface="Arial" charset="0"/>
              <a:buChar char="•"/>
            </a:pPr>
            <a:r>
              <a:rPr lang="en-US"/>
              <a:t>Process that keeps the planet warm</a:t>
            </a:r>
          </a:p>
          <a:p>
            <a:pPr>
              <a:buFont typeface="Arial" charset="0"/>
              <a:buChar char="•"/>
            </a:pPr>
            <a:r>
              <a:rPr lang="en-US"/>
              <a:t>Certain gases can increase the amount of energy trapped</a:t>
            </a:r>
          </a:p>
          <a:p>
            <a:pPr lvl="1">
              <a:buFont typeface="Arial" charset="0"/>
              <a:buChar char="•"/>
            </a:pPr>
            <a:r>
              <a:rPr lang="en-US"/>
              <a:t>CO</a:t>
            </a:r>
            <a:r>
              <a:rPr lang="en-US" baseline="-25000"/>
              <a:t>2</a:t>
            </a:r>
          </a:p>
          <a:p>
            <a:pPr lvl="1">
              <a:buFont typeface="Arial" charset="0"/>
              <a:buChar char="•"/>
            </a:pPr>
            <a:r>
              <a:rPr lang="en-US"/>
              <a:t>CH</a:t>
            </a:r>
            <a:r>
              <a:rPr lang="en-US" baseline="-25000"/>
              <a:t>4</a:t>
            </a:r>
          </a:p>
        </p:txBody>
      </p:sp>
      <p:pic>
        <p:nvPicPr>
          <p:cNvPr id="29700" name="Picture 2" descr="350px-Greenhouse_Gas_by_Sect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262438"/>
            <a:ext cx="2768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76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Global Warming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981200"/>
            <a:ext cx="3124200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Burning of fossil fuels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Increases CO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Which increases the average temperature of the planet</a:t>
            </a:r>
          </a:p>
        </p:txBody>
      </p:sp>
      <p:pic>
        <p:nvPicPr>
          <p:cNvPr id="30723" name="Picture 3" descr="Global_Temperature_Anomaly_1880-2010_(Fig.A)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56896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91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in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939"/>
            <a:ext cx="4833926" cy="5239061"/>
          </a:xfrm>
        </p:spPr>
        <p:txBody>
          <a:bodyPr>
            <a:normAutofit/>
          </a:bodyPr>
          <a:lstStyle/>
          <a:p>
            <a:r>
              <a:rPr lang="en-US" dirty="0" smtClean="0"/>
              <a:t>Energy “Flows” through Ecosystems</a:t>
            </a:r>
          </a:p>
          <a:p>
            <a:r>
              <a:rPr lang="en-US" dirty="0" smtClean="0"/>
              <a:t>Ultimate source – Sunlight</a:t>
            </a:r>
          </a:p>
          <a:p>
            <a:r>
              <a:rPr lang="en-US" dirty="0" smtClean="0"/>
              <a:t>Energy within ecosystems</a:t>
            </a:r>
          </a:p>
          <a:p>
            <a:pPr lvl="1"/>
            <a:r>
              <a:rPr lang="en-US" dirty="0" smtClean="0"/>
              <a:t>Chemical Potential Energy</a:t>
            </a:r>
          </a:p>
          <a:p>
            <a:pPr lvl="2"/>
            <a:r>
              <a:rPr lang="en-US" dirty="0" smtClean="0"/>
              <a:t>Glucose – sugar</a:t>
            </a:r>
          </a:p>
          <a:p>
            <a:pPr lvl="2"/>
            <a:r>
              <a:rPr lang="en-US" dirty="0" smtClean="0"/>
              <a:t>Starches – many sugars bonded together</a:t>
            </a:r>
          </a:p>
          <a:p>
            <a:pPr lvl="2"/>
            <a:r>
              <a:rPr lang="en-US" dirty="0" smtClean="0"/>
              <a:t>ATP – molecule directly used by living things for energy at the cellular level</a:t>
            </a:r>
          </a:p>
          <a:p>
            <a:r>
              <a:rPr lang="en-US" dirty="0" smtClean="0"/>
              <a:t>Energy converted to..</a:t>
            </a:r>
          </a:p>
          <a:p>
            <a:pPr lvl="1"/>
            <a:r>
              <a:rPr lang="en-US" dirty="0" smtClean="0"/>
              <a:t>Movement – Kinetic energy</a:t>
            </a:r>
          </a:p>
          <a:p>
            <a:pPr lvl="1"/>
            <a:r>
              <a:rPr lang="en-US" dirty="0" smtClean="0"/>
              <a:t>Heat – ex. Body heat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4" descr="photosyn and res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26" y="1716087"/>
            <a:ext cx="3581400" cy="514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17047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in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33926" cy="4373563"/>
          </a:xfrm>
        </p:spPr>
        <p:txBody>
          <a:bodyPr/>
          <a:lstStyle/>
          <a:p>
            <a:r>
              <a:rPr lang="en-US" dirty="0" smtClean="0"/>
              <a:t>Matter “cycles” in ecosystems</a:t>
            </a:r>
          </a:p>
          <a:p>
            <a:r>
              <a:rPr lang="en-US" dirty="0" smtClean="0"/>
              <a:t>Example: Carbon </a:t>
            </a:r>
          </a:p>
          <a:p>
            <a:pPr lvl="1"/>
            <a:r>
              <a:rPr lang="en-US" dirty="0" smtClean="0"/>
              <a:t>Constant amount on planet earth</a:t>
            </a:r>
          </a:p>
          <a:p>
            <a:pPr lvl="1"/>
            <a:r>
              <a:rPr lang="en-US" dirty="0" smtClean="0"/>
              <a:t>Multiple forms</a:t>
            </a:r>
          </a:p>
          <a:p>
            <a:pPr lvl="2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– gas found in air</a:t>
            </a:r>
          </a:p>
          <a:p>
            <a:pPr lvl="2"/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– glucose, a sugar</a:t>
            </a:r>
          </a:p>
          <a:p>
            <a:endParaRPr lang="en-US" dirty="0"/>
          </a:p>
        </p:txBody>
      </p:sp>
      <p:pic>
        <p:nvPicPr>
          <p:cNvPr id="4" name="Content Placeholder 4" descr="photosyn and res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16087"/>
            <a:ext cx="3581400" cy="514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18373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Cycle</a:t>
            </a:r>
            <a:endParaRPr lang="en-US" dirty="0"/>
          </a:p>
        </p:txBody>
      </p:sp>
      <p:pic>
        <p:nvPicPr>
          <p:cNvPr id="4" name="Content Placeholder 16" descr="carboncycl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552" y="1412776"/>
            <a:ext cx="7086600" cy="5232400"/>
          </a:xfrm>
        </p:spPr>
      </p:pic>
      <p:sp>
        <p:nvSpPr>
          <p:cNvPr id="5" name="Rectangle 4"/>
          <p:cNvSpPr/>
          <p:nvPr/>
        </p:nvSpPr>
        <p:spPr>
          <a:xfrm>
            <a:off x="3200400" y="2286000"/>
            <a:ext cx="1752600" cy="30480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5181600" y="2667000"/>
            <a:ext cx="1371600" cy="30480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5800" y="1905000"/>
            <a:ext cx="838200" cy="30480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7075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0055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477"/>
            <a:ext cx="8229600" cy="4380039"/>
          </a:xfrm>
        </p:spPr>
        <p:txBody>
          <a:bodyPr/>
          <a:lstStyle/>
          <a:p>
            <a:r>
              <a:rPr lang="en-US" dirty="0" smtClean="0"/>
              <a:t>Biochemical Process carried out by producers</a:t>
            </a:r>
          </a:p>
          <a:p>
            <a:r>
              <a:rPr lang="en-US" dirty="0" smtClean="0"/>
              <a:t>RELATIONSHIP TO ENERGY</a:t>
            </a:r>
          </a:p>
          <a:p>
            <a:pPr lvl="1"/>
            <a:r>
              <a:rPr lang="en-US" dirty="0" smtClean="0"/>
              <a:t>Converts Light energy into chemical potential energy (glucose)</a:t>
            </a:r>
          </a:p>
          <a:p>
            <a:r>
              <a:rPr lang="en-US" dirty="0" smtClean="0"/>
              <a:t>RELATIONSHIP TO MATTER</a:t>
            </a:r>
          </a:p>
          <a:p>
            <a:pPr lvl="1"/>
            <a:r>
              <a:rPr lang="en-US" dirty="0" smtClean="0"/>
              <a:t>Moves Carbon from the atmosphere into an organic molecule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47800" y="47244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6CO</a:t>
            </a:r>
            <a:r>
              <a:rPr lang="en-US" baseline="-25000"/>
              <a:t>2 </a:t>
            </a:r>
            <a:r>
              <a:rPr lang="en-US"/>
              <a:t> +  6H</a:t>
            </a:r>
            <a:r>
              <a:rPr lang="en-US" baseline="-25000"/>
              <a:t>2</a:t>
            </a:r>
            <a:r>
              <a:rPr lang="en-US"/>
              <a:t>O       </a:t>
            </a:r>
            <a:r>
              <a:rPr lang="en-US">
                <a:sym typeface="Monotype Sorts" charset="0"/>
              </a:rPr>
              <a:t>       C</a:t>
            </a:r>
            <a:r>
              <a:rPr lang="en-US" baseline="-25000"/>
              <a:t>6</a:t>
            </a:r>
            <a:r>
              <a:rPr lang="en-US">
                <a:sym typeface="Monotype Sorts" charset="0"/>
              </a:rPr>
              <a:t>H</a:t>
            </a:r>
            <a:r>
              <a:rPr lang="en-US" baseline="-25000"/>
              <a:t>12</a:t>
            </a:r>
            <a:r>
              <a:rPr lang="en-US">
                <a:sym typeface="Monotype Sorts" charset="0"/>
              </a:rPr>
              <a:t>O</a:t>
            </a:r>
            <a:r>
              <a:rPr lang="en-US" baseline="-25000"/>
              <a:t>6</a:t>
            </a:r>
            <a:r>
              <a:rPr lang="en-US">
                <a:sym typeface="Monotype Sorts" charset="0"/>
              </a:rPr>
              <a:t>   +   6O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14600" y="4114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Photosynthesis Equation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05200" y="46482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Sun light (energy)</a:t>
            </a:r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62000" y="57150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Carbon from atmosphere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410200" y="5715000"/>
            <a:ext cx="274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Organic Carbon (Sugar, Food, Energy)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1676400" y="5181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 flipV="1">
            <a:off x="5486400" y="5181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743200" y="6324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352800" y="60198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Converted 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8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Endergonic Process – energy is “absorbed” </a:t>
            </a:r>
            <a:endParaRPr lang="en-US" dirty="0"/>
          </a:p>
        </p:txBody>
      </p:sp>
      <p:pic>
        <p:nvPicPr>
          <p:cNvPr id="4" name="Picture 3" descr="image0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904" y="2361052"/>
            <a:ext cx="5854127" cy="390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3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172"/>
            <a:ext cx="8229600" cy="2771448"/>
          </a:xfrm>
        </p:spPr>
        <p:txBody>
          <a:bodyPr/>
          <a:lstStyle/>
          <a:p>
            <a:r>
              <a:rPr lang="en-US" dirty="0" smtClean="0"/>
              <a:t>Biochemical process carried out by all organisms (almost all)</a:t>
            </a:r>
          </a:p>
          <a:p>
            <a:r>
              <a:rPr lang="en-US" dirty="0" smtClean="0"/>
              <a:t>RELATIONSHIP TO ENERGY</a:t>
            </a:r>
          </a:p>
          <a:p>
            <a:pPr lvl="1"/>
            <a:r>
              <a:rPr lang="en-US" dirty="0" smtClean="0"/>
              <a:t>Converts chemical potential energy (glucose) to different chemical potential energy (ATP)</a:t>
            </a:r>
          </a:p>
          <a:p>
            <a:r>
              <a:rPr lang="en-US" dirty="0" smtClean="0"/>
              <a:t>RELATIONSHIP TO MATTER</a:t>
            </a:r>
          </a:p>
          <a:p>
            <a:pPr marL="617220" lvl="2">
              <a:buClr>
                <a:schemeClr val="accent1"/>
              </a:buClr>
            </a:pPr>
            <a:r>
              <a:rPr lang="en-US" dirty="0"/>
              <a:t>Moves Carbon </a:t>
            </a:r>
            <a:r>
              <a:rPr lang="en-US" dirty="0" smtClean="0"/>
              <a:t>from organic molecules to the atmosphere </a:t>
            </a:r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0" y="4724400"/>
            <a:ext cx="6172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ym typeface="Monotype Sorts" charset="0"/>
              </a:rPr>
              <a:t>C</a:t>
            </a:r>
            <a:r>
              <a:rPr lang="en-US" baseline="-25000"/>
              <a:t>6</a:t>
            </a:r>
            <a:r>
              <a:rPr lang="en-US">
                <a:sym typeface="Monotype Sorts" charset="0"/>
              </a:rPr>
              <a:t>H</a:t>
            </a:r>
            <a:r>
              <a:rPr lang="en-US" baseline="-25000"/>
              <a:t>12</a:t>
            </a:r>
            <a:r>
              <a:rPr lang="en-US">
                <a:sym typeface="Monotype Sorts" charset="0"/>
              </a:rPr>
              <a:t>O</a:t>
            </a:r>
            <a:r>
              <a:rPr lang="en-US" baseline="-25000"/>
              <a:t>6</a:t>
            </a:r>
            <a:r>
              <a:rPr lang="en-US">
                <a:sym typeface="Monotype Sorts" charset="0"/>
              </a:rPr>
              <a:t>   +   6O</a:t>
            </a:r>
            <a:r>
              <a:rPr lang="en-US" baseline="-25000"/>
              <a:t>2       </a:t>
            </a:r>
            <a:r>
              <a:rPr lang="en-US">
                <a:sym typeface="Monotype Sorts" charset="0"/>
              </a:rPr>
              <a:t>    </a:t>
            </a:r>
            <a:r>
              <a:rPr lang="en-US"/>
              <a:t>6CO</a:t>
            </a:r>
            <a:r>
              <a:rPr lang="en-US" baseline="-25000"/>
              <a:t>2 </a:t>
            </a:r>
            <a:r>
              <a:rPr lang="en-US"/>
              <a:t> +  6H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>
                <a:sym typeface="Monotype Sorts" charset="0"/>
              </a:rPr>
              <a:t> </a:t>
            </a:r>
            <a:endParaRPr lang="en-US"/>
          </a:p>
          <a:p>
            <a:pPr>
              <a:spcBef>
                <a:spcPct val="50000"/>
              </a:spcBef>
            </a:pPr>
            <a:endParaRPr lang="en-US" baseline="-2500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133600" y="4191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Cellular Respiration Equation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3400" y="5670550"/>
            <a:ext cx="2438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Organic Carbon (Sugar, Food, Energy)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410200" y="5867400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Atmospheric Carbon 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743200" y="6553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1371600" y="518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 flipV="1">
            <a:off x="5791200" y="5257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971800" y="6248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Converted 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Exergonic Process – energy is “released”</a:t>
            </a:r>
          </a:p>
          <a:p>
            <a:pPr lvl="1"/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7" y="2206378"/>
            <a:ext cx="6366382" cy="456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1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203905"/>
          </a:xfrm>
        </p:spPr>
        <p:txBody>
          <a:bodyPr/>
          <a:lstStyle/>
          <a:p>
            <a:r>
              <a:rPr lang="en-US" dirty="0" smtClean="0"/>
              <a:t>Burning Fossil Fuels</a:t>
            </a:r>
          </a:p>
          <a:p>
            <a:pPr lvl="1"/>
            <a:r>
              <a:rPr lang="en-US" dirty="0" smtClean="0"/>
              <a:t>Exergonic – releases energy</a:t>
            </a:r>
          </a:p>
          <a:p>
            <a:pPr lvl="1"/>
            <a:r>
              <a:rPr lang="en-US" dirty="0" smtClean="0"/>
              <a:t>Converts organic carbon into atmospheric carbon 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Carbon Cycles </a:t>
            </a:r>
            <a:endParaRPr lang="en-US" dirty="0"/>
          </a:p>
        </p:txBody>
      </p:sp>
      <p:pic>
        <p:nvPicPr>
          <p:cNvPr id="11" name="Content Placeholder 16" descr="carboncycl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34417" y="2877135"/>
            <a:ext cx="5053212" cy="373104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073338" y="3096090"/>
            <a:ext cx="982931" cy="450999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2346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1010</TotalTime>
  <Words>302</Words>
  <Application>Microsoft Macintosh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Energy and Matter in the Ecosystem</vt:lpstr>
      <vt:lpstr>Energy in Ecosystems</vt:lpstr>
      <vt:lpstr>Matter in Ecosystems</vt:lpstr>
      <vt:lpstr>The Carbon Cycle</vt:lpstr>
      <vt:lpstr>Photosynthesis</vt:lpstr>
      <vt:lpstr>Photosynthesis</vt:lpstr>
      <vt:lpstr>Cellular Respiration</vt:lpstr>
      <vt:lpstr>Cellular Respiration</vt:lpstr>
      <vt:lpstr>Other Ways Carbon Cycles </vt:lpstr>
      <vt:lpstr>Greenhouse effect</vt:lpstr>
      <vt:lpstr>Global Warming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Matter in the Ecosystem</dc:title>
  <dc:creator>bradkozel</dc:creator>
  <cp:lastModifiedBy>bradkozel</cp:lastModifiedBy>
  <cp:revision>14</cp:revision>
  <dcterms:created xsi:type="dcterms:W3CDTF">2013-11-07T20:17:51Z</dcterms:created>
  <dcterms:modified xsi:type="dcterms:W3CDTF">2013-11-20T13:08:26Z</dcterms:modified>
</cp:coreProperties>
</file>